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6" r:id="rId1"/>
  </p:sldMasterIdLst>
  <p:notesMasterIdLst>
    <p:notesMasterId r:id="rId20"/>
  </p:notesMasterIdLst>
  <p:sldIdLst>
    <p:sldId id="256" r:id="rId2"/>
    <p:sldId id="269" r:id="rId3"/>
    <p:sldId id="276" r:id="rId4"/>
    <p:sldId id="260" r:id="rId5"/>
    <p:sldId id="259" r:id="rId6"/>
    <p:sldId id="264" r:id="rId7"/>
    <p:sldId id="265" r:id="rId8"/>
    <p:sldId id="268" r:id="rId9"/>
    <p:sldId id="277" r:id="rId10"/>
    <p:sldId id="279" r:id="rId11"/>
    <p:sldId id="280" r:id="rId12"/>
    <p:sldId id="281" r:id="rId13"/>
    <p:sldId id="282" r:id="rId14"/>
    <p:sldId id="283" r:id="rId15"/>
    <p:sldId id="278" r:id="rId16"/>
    <p:sldId id="284" r:id="rId17"/>
    <p:sldId id="258"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0" autoAdjust="0"/>
    <p:restoredTop sz="69120" autoAdjust="0"/>
  </p:normalViewPr>
  <p:slideViewPr>
    <p:cSldViewPr snapToGrid="0">
      <p:cViewPr varScale="1">
        <p:scale>
          <a:sx n="152" d="100"/>
          <a:sy n="152" d="100"/>
        </p:scale>
        <p:origin x="5768"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561ABF-A96C-4DC0-94CA-FA4CE3A533AA}" type="datetimeFigureOut">
              <a:rPr lang="en-US" smtClean="0"/>
              <a:t>12/11/22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F32EB-BFD9-464F-AE22-303AA3F4744C}" type="slidenum">
              <a:rPr lang="en-US" smtClean="0"/>
              <a:t>‹#›</a:t>
            </a:fld>
            <a:endParaRPr lang="en-US"/>
          </a:p>
        </p:txBody>
      </p:sp>
    </p:spTree>
    <p:extLst>
      <p:ext uri="{BB962C8B-B14F-4D97-AF65-F5344CB8AC3E}">
        <p14:creationId xmlns:p14="http://schemas.microsoft.com/office/powerpoint/2010/main" val="12817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bbc.co.uk/history/historic_figures/berners_lee_tim.shtml"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www.mckinsey.com/insights/mgi/research/technology_and_innovation/big_data_the_next_frontier_for_innovation?utm_source=datafloq&amp;utm_medium=ref&amp;utm_campaign=datafloq" TargetMode="External"/><Relationship Id="rId4" Type="http://schemas.openxmlformats.org/officeDocument/2006/relationships/hyperlink" Target="http://www.nytimes.com/1996/08/30/us/clinton-s-speech-accepting-the-democratic-nomination-for-president.html?utm_source=datafloq&amp;utm_medium=ref&amp;utm_campaign=datafloq&amp;pagewanted=all&amp;src=pm"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youtube.com/watch?utm_source=datafloq&amp;utm_medium=ref&amp;utm_campaign=datafloq&amp;v=UAcCIsrAq7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1</a:t>
            </a:fld>
            <a:endParaRPr lang="en-US"/>
          </a:p>
        </p:txBody>
      </p:sp>
    </p:spTree>
    <p:extLst>
      <p:ext uri="{BB962C8B-B14F-4D97-AF65-F5344CB8AC3E}">
        <p14:creationId xmlns:p14="http://schemas.microsoft.com/office/powerpoint/2010/main" val="383290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11</a:t>
            </a:fld>
            <a:endParaRPr lang="en-US"/>
          </a:p>
        </p:txBody>
      </p:sp>
    </p:spTree>
    <p:extLst>
      <p:ext uri="{BB962C8B-B14F-4D97-AF65-F5344CB8AC3E}">
        <p14:creationId xmlns:p14="http://schemas.microsoft.com/office/powerpoint/2010/main" val="103459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12</a:t>
            </a:fld>
            <a:endParaRPr lang="en-US"/>
          </a:p>
        </p:txBody>
      </p:sp>
    </p:spTree>
    <p:extLst>
      <p:ext uri="{BB962C8B-B14F-4D97-AF65-F5344CB8AC3E}">
        <p14:creationId xmlns:p14="http://schemas.microsoft.com/office/powerpoint/2010/main" val="2444561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13</a:t>
            </a:fld>
            <a:endParaRPr lang="en-US"/>
          </a:p>
        </p:txBody>
      </p:sp>
    </p:spTree>
    <p:extLst>
      <p:ext uri="{BB962C8B-B14F-4D97-AF65-F5344CB8AC3E}">
        <p14:creationId xmlns:p14="http://schemas.microsoft.com/office/powerpoint/2010/main" val="3727062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14</a:t>
            </a:fld>
            <a:endParaRPr lang="en-US"/>
          </a:p>
        </p:txBody>
      </p:sp>
    </p:spTree>
    <p:extLst>
      <p:ext uri="{BB962C8B-B14F-4D97-AF65-F5344CB8AC3E}">
        <p14:creationId xmlns:p14="http://schemas.microsoft.com/office/powerpoint/2010/main" val="1048038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15</a:t>
            </a:fld>
            <a:endParaRPr lang="en-US"/>
          </a:p>
        </p:txBody>
      </p:sp>
    </p:spTree>
    <p:extLst>
      <p:ext uri="{BB962C8B-B14F-4D97-AF65-F5344CB8AC3E}">
        <p14:creationId xmlns:p14="http://schemas.microsoft.com/office/powerpoint/2010/main" val="1275908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16</a:t>
            </a:fld>
            <a:endParaRPr lang="en-US"/>
          </a:p>
        </p:txBody>
      </p:sp>
    </p:spTree>
    <p:extLst>
      <p:ext uri="{BB962C8B-B14F-4D97-AF65-F5344CB8AC3E}">
        <p14:creationId xmlns:p14="http://schemas.microsoft.com/office/powerpoint/2010/main" val="2441406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Economies of Scale</a:t>
            </a:r>
          </a:p>
          <a:p>
            <a:endParaRPr lang="en-US" dirty="0"/>
          </a:p>
          <a:p>
            <a:r>
              <a:rPr lang="en-US" dirty="0"/>
              <a:t>2001 “virtuous cycle” when Jeff Bezos first sketched Amazon’s marketing strategy</a:t>
            </a:r>
          </a:p>
          <a:p>
            <a:endParaRPr lang="en-US" dirty="0"/>
          </a:p>
          <a:p>
            <a:endParaRPr lang="en-US" dirty="0"/>
          </a:p>
          <a:p>
            <a:r>
              <a:rPr lang="en-US" dirty="0"/>
              <a:t>Bigger, leverage website, fulfillment, economies of scale to lower cost per unit Also allow detail papers to sell as well, better customer experience and sellers bring selection; fast track  </a:t>
            </a:r>
          </a:p>
          <a:p>
            <a:endParaRPr lang="en-US" dirty="0"/>
          </a:p>
          <a:p>
            <a:r>
              <a:rPr lang="en-US" dirty="0"/>
              <a:t>collaborative filtering gets better with more users…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17</a:t>
            </a:fld>
            <a:endParaRPr lang="en-US"/>
          </a:p>
        </p:txBody>
      </p:sp>
    </p:spTree>
    <p:extLst>
      <p:ext uri="{BB962C8B-B14F-4D97-AF65-F5344CB8AC3E}">
        <p14:creationId xmlns:p14="http://schemas.microsoft.com/office/powerpoint/2010/main" val="2442752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 Lucas (Star Wars Fans) was inspired by Joseph Campbell an American Author that introduced the theory of the Hero’s journey.</a:t>
            </a:r>
          </a:p>
          <a:p>
            <a:endParaRPr lang="en-US" dirty="0"/>
          </a:p>
          <a:p>
            <a:r>
              <a:rPr lang="en-US" dirty="0"/>
              <a:t>I wanted to start with a story about the evolution of Data and how we use it…</a:t>
            </a:r>
          </a:p>
        </p:txBody>
      </p:sp>
      <p:sp>
        <p:nvSpPr>
          <p:cNvPr id="4" name="Slide Number Placeholder 3"/>
          <p:cNvSpPr>
            <a:spLocks noGrp="1"/>
          </p:cNvSpPr>
          <p:nvPr>
            <p:ph type="sldNum" sz="quarter" idx="5"/>
          </p:nvPr>
        </p:nvSpPr>
        <p:spPr/>
        <p:txBody>
          <a:bodyPr/>
          <a:lstStyle/>
          <a:p>
            <a:fld id="{7BFBCA72-BB4A-A54D-A384-DC981AE6C412}" type="slidenum">
              <a:rPr lang="en-US" smtClean="0"/>
              <a:t>3</a:t>
            </a:fld>
            <a:endParaRPr lang="en-US"/>
          </a:p>
        </p:txBody>
      </p:sp>
    </p:spTree>
    <p:extLst>
      <p:ext uri="{BB962C8B-B14F-4D97-AF65-F5344CB8AC3E}">
        <p14:creationId xmlns:p14="http://schemas.microsoft.com/office/powerpoint/2010/main" val="2519124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1989 British computer scientist </a:t>
            </a:r>
            <a:r>
              <a:rPr lang="en-US" sz="1200" b="0" u="none" strike="noStrike" kern="1200" dirty="0">
                <a:solidFill>
                  <a:schemeClr val="tx1"/>
                </a:solidFill>
                <a:effectLst/>
                <a:latin typeface="+mn-lt"/>
                <a:ea typeface="+mn-ea"/>
                <a:cs typeface="+mn-cs"/>
                <a:hlinkClick r:id="rId3"/>
              </a:rPr>
              <a:t>Tim Berners-Lee</a:t>
            </a:r>
            <a:r>
              <a:rPr lang="en-US" sz="1200" b="0" kern="1200" dirty="0">
                <a:solidFill>
                  <a:schemeClr val="tx1"/>
                </a:solidFill>
                <a:effectLst/>
                <a:latin typeface="+mn-lt"/>
                <a:ea typeface="+mn-ea"/>
                <a:cs typeface="+mn-cs"/>
              </a:rPr>
              <a:t> invented eventually the World Wide Web. He wanted to facilitate the sharing of information via a ‘hypertext’ system. Little could he know at the moment the impact of his invention.</a:t>
            </a:r>
          </a:p>
          <a:p>
            <a:r>
              <a:rPr lang="en-US" sz="1200" b="0" kern="1200" dirty="0">
                <a:solidFill>
                  <a:schemeClr val="tx1"/>
                </a:solidFill>
                <a:effectLst/>
                <a:latin typeface="+mn-lt"/>
                <a:ea typeface="+mn-ea"/>
                <a:cs typeface="+mn-cs"/>
              </a:rPr>
              <a:t>As of the ‘90s, the creation of data is spurred as more and more devices are connected to the internet. </a:t>
            </a:r>
            <a:r>
              <a:rPr lang="en-US" sz="1200" b="0" u="none" strike="noStrike" kern="1200" dirty="0">
                <a:solidFill>
                  <a:schemeClr val="tx1"/>
                </a:solidFill>
                <a:effectLst/>
                <a:latin typeface="+mn-lt"/>
                <a:ea typeface="+mn-ea"/>
                <a:cs typeface="+mn-cs"/>
                <a:hlinkClick r:id="rId4"/>
              </a:rPr>
              <a:t>In 1995 the first super-computer is built</a:t>
            </a:r>
            <a:r>
              <a:rPr lang="en-US" sz="1200" b="0" kern="1200" dirty="0">
                <a:solidFill>
                  <a:schemeClr val="tx1"/>
                </a:solidFill>
                <a:effectLst/>
                <a:latin typeface="+mn-lt"/>
                <a:ea typeface="+mn-ea"/>
                <a:cs typeface="+mn-cs"/>
              </a:rPr>
              <a:t>, which was able to do as much work in a second than a calculator operated by a single person can do in 30.000 years.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2011 the </a:t>
            </a:r>
            <a:r>
              <a:rPr lang="en-US" sz="1200" b="0" u="none" strike="noStrike" kern="1200" dirty="0">
                <a:solidFill>
                  <a:schemeClr val="tx1"/>
                </a:solidFill>
                <a:effectLst/>
                <a:latin typeface="+mn-lt"/>
                <a:ea typeface="+mn-ea"/>
                <a:cs typeface="+mn-cs"/>
                <a:hlinkClick r:id="rId5"/>
              </a:rPr>
              <a:t>McKinsey report</a:t>
            </a:r>
            <a:r>
              <a:rPr lang="en-US" sz="1200" b="0" kern="1200" dirty="0">
                <a:solidFill>
                  <a:schemeClr val="tx1"/>
                </a:solidFill>
                <a:effectLst/>
                <a:latin typeface="+mn-lt"/>
                <a:ea typeface="+mn-ea"/>
                <a:cs typeface="+mn-cs"/>
              </a:rPr>
              <a:t> on Big Data: </a:t>
            </a:r>
            <a:r>
              <a:rPr lang="en-US" sz="1200" b="0" i="1" kern="1200" dirty="0">
                <a:solidFill>
                  <a:schemeClr val="tx1"/>
                </a:solidFill>
                <a:effectLst/>
                <a:latin typeface="+mn-lt"/>
                <a:ea typeface="+mn-ea"/>
                <a:cs typeface="+mn-cs"/>
              </a:rPr>
              <a:t>The next frontier for innovation, competition, and productivity, </a:t>
            </a:r>
            <a:r>
              <a:rPr lang="en-US" sz="1200" b="0" kern="1200" dirty="0">
                <a:solidFill>
                  <a:schemeClr val="tx1"/>
                </a:solidFill>
                <a:effectLst/>
                <a:latin typeface="+mn-lt"/>
                <a:ea typeface="+mn-ea"/>
                <a:cs typeface="+mn-cs"/>
              </a:rPr>
              <a:t>states In the past few years, there has been a massive increase in Big Data startups, all trying to deal with Big Data and helping organizations to understand Big Data and more and more companies are slowly adopting and moving towards Big Data. </a:t>
            </a:r>
          </a:p>
          <a:p>
            <a:endParaRPr lang="en-US" dirty="0"/>
          </a:p>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4</a:t>
            </a:fld>
            <a:endParaRPr lang="en-US"/>
          </a:p>
        </p:txBody>
      </p:sp>
    </p:spTree>
    <p:extLst>
      <p:ext uri="{BB962C8B-B14F-4D97-AF65-F5344CB8AC3E}">
        <p14:creationId xmlns:p14="http://schemas.microsoft.com/office/powerpoint/2010/main" val="88730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definition of big data is data that contains greater variety, arriving in increasing volumes and with more velocity. This is also known as the three 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Structured data is a standardized format for providing information about a page and classifying the page content; for example, on a recipe page, what are the ingredients, the cooking time and temperature, the calories, and so 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simply, big data is larger, more complex data sets, especially from new data sources. These data sets are so voluminous that traditional data processing software just can’t manage them. But these massive volumes of data can be used to address business problems you wouldn’t have been able to tackle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2010 </a:t>
            </a:r>
            <a:r>
              <a:rPr lang="en-US" sz="1200" b="0" u="none" strike="noStrike" kern="1200" dirty="0">
                <a:solidFill>
                  <a:schemeClr val="tx1"/>
                </a:solidFill>
                <a:effectLst/>
                <a:latin typeface="+mn-lt"/>
                <a:ea typeface="+mn-ea"/>
                <a:cs typeface="+mn-cs"/>
                <a:hlinkClick r:id="rId3"/>
              </a:rPr>
              <a:t>Eric Schmidt speaks</a:t>
            </a:r>
            <a:r>
              <a:rPr lang="en-US" sz="1200" b="0" kern="1200" dirty="0">
                <a:solidFill>
                  <a:schemeClr val="tx1"/>
                </a:solidFill>
                <a:effectLst/>
                <a:latin typeface="+mn-lt"/>
                <a:ea typeface="+mn-ea"/>
                <a:cs typeface="+mn-cs"/>
              </a:rPr>
              <a:t> at the </a:t>
            </a:r>
            <a:r>
              <a:rPr lang="en-US" sz="1200" b="0" kern="1200" dirty="0" err="1">
                <a:solidFill>
                  <a:schemeClr val="tx1"/>
                </a:solidFill>
                <a:effectLst/>
                <a:latin typeface="+mn-lt"/>
                <a:ea typeface="+mn-ea"/>
                <a:cs typeface="+mn-cs"/>
              </a:rPr>
              <a:t>Techonomy</a:t>
            </a:r>
            <a:r>
              <a:rPr lang="en-US" sz="1200" b="0" kern="1200" dirty="0">
                <a:solidFill>
                  <a:schemeClr val="tx1"/>
                </a:solidFill>
                <a:effectLst/>
                <a:latin typeface="+mn-lt"/>
                <a:ea typeface="+mn-ea"/>
                <a:cs typeface="+mn-cs"/>
              </a:rPr>
              <a:t> conference in Lake Tahoe in California and he states that "there were 5 exabytes of information created by the entire world between the dawn of civilization and 2003. Now that same amount is  created every two days."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5</a:t>
            </a:fld>
            <a:endParaRPr lang="en-US"/>
          </a:p>
        </p:txBody>
      </p:sp>
    </p:spTree>
    <p:extLst>
      <p:ext uri="{BB962C8B-B14F-4D97-AF65-F5344CB8AC3E}">
        <p14:creationId xmlns:p14="http://schemas.microsoft.com/office/powerpoint/2010/main" val="3461090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with metadata that we can see the “larger picture” of what is going on in the systems and components of information processing.</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Examples of structured data include names, dates, addresses, credit card numbers, stock information, geolocation, and more.</a:t>
            </a:r>
          </a:p>
          <a:p>
            <a:r>
              <a:rPr lang="en-US" sz="1200" b="0" i="0" kern="1200" dirty="0">
                <a:solidFill>
                  <a:schemeClr val="tx1"/>
                </a:solidFill>
                <a:effectLst/>
                <a:latin typeface="+mn-lt"/>
                <a:ea typeface="+mn-ea"/>
                <a:cs typeface="+mn-cs"/>
              </a:rPr>
              <a:t>Structured data is highly organized and easily understood by machine language.</a:t>
            </a:r>
          </a:p>
          <a:p>
            <a:endParaRPr lang="en-US" dirty="0"/>
          </a:p>
          <a:p>
            <a:endParaRPr lang="en-US" dirty="0"/>
          </a:p>
          <a:p>
            <a:r>
              <a:rPr lang="en-US" sz="1200" b="0" i="0" kern="1200" dirty="0">
                <a:solidFill>
                  <a:schemeClr val="tx1"/>
                </a:solidFill>
                <a:effectLst/>
                <a:latin typeface="+mn-lt"/>
                <a:ea typeface="+mn-ea"/>
                <a:cs typeface="+mn-cs"/>
              </a:rPr>
              <a:t>Unstructured data is most often categorized as qualitative data, and it cannot be processed and analyzed using conventional data tools and methods.</a:t>
            </a:r>
          </a:p>
          <a:p>
            <a:r>
              <a:rPr lang="en-US" sz="1200" b="0" i="0" kern="1200" dirty="0">
                <a:solidFill>
                  <a:schemeClr val="tx1"/>
                </a:solidFill>
                <a:effectLst/>
                <a:latin typeface="+mn-lt"/>
                <a:ea typeface="+mn-ea"/>
                <a:cs typeface="+mn-cs"/>
              </a:rPr>
              <a:t>Examples of unstructured data include text, video files, audio files, mobile activity, social media posts, satellite imagery, surveillance imagery – the list goes on and on.</a:t>
            </a:r>
          </a:p>
          <a:p>
            <a:r>
              <a:rPr lang="en-US" sz="1200" b="0" i="0" kern="1200" dirty="0">
                <a:solidFill>
                  <a:schemeClr val="tx1"/>
                </a:solidFill>
                <a:effectLst/>
                <a:latin typeface="+mn-lt"/>
                <a:ea typeface="+mn-ea"/>
                <a:cs typeface="+mn-cs"/>
              </a:rPr>
              <a:t>Unstructured data is difficult to deconstruct because it has no predefined data model, meaning it cannot be organized in relational databases.</a:t>
            </a:r>
          </a:p>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6</a:t>
            </a:fld>
            <a:endParaRPr lang="en-US"/>
          </a:p>
        </p:txBody>
      </p:sp>
    </p:spTree>
    <p:extLst>
      <p:ext uri="{BB962C8B-B14F-4D97-AF65-F5344CB8AC3E}">
        <p14:creationId xmlns:p14="http://schemas.microsoft.com/office/powerpoint/2010/main" val="258598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week Spotify sends listeners a playlist of 30 songs that are almost perfectly tuned to their musical taste. Each year they create </a:t>
            </a:r>
          </a:p>
          <a:p>
            <a:pPr marL="0" indent="0">
              <a:buNone/>
            </a:pPr>
            <a:endParaRPr lang="en-US" dirty="0"/>
          </a:p>
          <a:p>
            <a:pPr marL="0" indent="0">
              <a:buNone/>
            </a:pPr>
            <a:r>
              <a:rPr lang="en-US" dirty="0"/>
              <a:t>Looks at the songs you listen to and liked enough to add to your library or playlist</a:t>
            </a:r>
          </a:p>
          <a:p>
            <a:pPr marL="0" indent="0">
              <a:buNone/>
            </a:pPr>
            <a:endParaRPr lang="en-US" dirty="0"/>
          </a:p>
          <a:p>
            <a:pPr marL="0" indent="0">
              <a:buNone/>
            </a:pPr>
            <a:r>
              <a:rPr lang="en-US" dirty="0"/>
              <a:t>Discards the songs you skipped within the first 30 seconds </a:t>
            </a:r>
          </a:p>
          <a:p>
            <a:pPr marL="0" indent="0">
              <a:buNone/>
            </a:pPr>
            <a:endParaRPr lang="en-US" dirty="0"/>
          </a:p>
          <a:p>
            <a:pPr marL="0" indent="0">
              <a:buNone/>
            </a:pPr>
            <a:r>
              <a:rPr lang="en-US" dirty="0"/>
              <a:t>Leverage the playlist other people have made with the assumption that every playlist has some thematic connection.</a:t>
            </a:r>
          </a:p>
          <a:p>
            <a:pPr marL="0" indent="0">
              <a:buNone/>
            </a:pPr>
            <a:endParaRPr lang="en-US" dirty="0"/>
          </a:p>
          <a:p>
            <a:pPr marL="0" indent="0">
              <a:buNone/>
            </a:pPr>
            <a:r>
              <a:rPr lang="en-US" dirty="0"/>
              <a:t>Once it has this data Spotify uses two methods to find songs you might light – For instance, suppose someone made a playlist with 10 songs, 9 </a:t>
            </a:r>
            <a:r>
              <a:rPr lang="en-US" dirty="0" err="1"/>
              <a:t>ofthose</a:t>
            </a:r>
            <a:r>
              <a:rPr lang="en-US" dirty="0"/>
              <a:t> are in your library, discover weekly might reconned the one song that isn’t in your library. This methods is called “Collaborative filtering” – same logic that YouTube and Netflix uses to recommend video suggestions.</a:t>
            </a:r>
          </a:p>
          <a:p>
            <a:pPr marL="0" indent="0">
              <a:buNone/>
            </a:pPr>
            <a:endParaRPr lang="en-US" dirty="0"/>
          </a:p>
          <a:p>
            <a:pPr marL="0" indent="0">
              <a:buNone/>
            </a:pPr>
            <a:r>
              <a:rPr lang="en-US" dirty="0"/>
              <a:t>Second method that </a:t>
            </a:r>
            <a:r>
              <a:rPr lang="en-US" dirty="0" err="1"/>
              <a:t>spotify</a:t>
            </a:r>
            <a:r>
              <a:rPr lang="en-US" dirty="0"/>
              <a:t> uses to make your playlist is your “taste </a:t>
            </a:r>
            <a:r>
              <a:rPr lang="en-US" dirty="0" err="1"/>
              <a:t>profie</a:t>
            </a:r>
            <a:r>
              <a:rPr lang="en-US" dirty="0"/>
              <a:t>” </a:t>
            </a:r>
            <a:r>
              <a:rPr lang="en-US" dirty="0" err="1"/>
              <a:t>basedo</a:t>
            </a:r>
            <a:r>
              <a:rPr lang="en-US" dirty="0"/>
              <a:t> </a:t>
            </a:r>
            <a:r>
              <a:rPr lang="en-US" dirty="0" err="1"/>
              <a:t>nthe</a:t>
            </a:r>
            <a:r>
              <a:rPr lang="en-US" dirty="0"/>
              <a:t> songs you’ve listened to and liked, Spotify determines the genre and micro-genres and recommend songs from those genres</a:t>
            </a:r>
          </a:p>
          <a:p>
            <a:pPr marL="0" indent="0">
              <a:buNone/>
            </a:pPr>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7</a:t>
            </a:fld>
            <a:endParaRPr lang="en-US"/>
          </a:p>
        </p:txBody>
      </p:sp>
    </p:spTree>
    <p:extLst>
      <p:ext uri="{BB962C8B-B14F-4D97-AF65-F5344CB8AC3E}">
        <p14:creationId xmlns:p14="http://schemas.microsoft.com/office/powerpoint/2010/main" val="67855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recommendation is a selling point and helps differentiate… music is a commodity anyone can build a giant library</a:t>
            </a:r>
          </a:p>
          <a:p>
            <a:endParaRPr lang="en-US" dirty="0"/>
          </a:p>
          <a:p>
            <a:r>
              <a:rPr lang="en-US" dirty="0"/>
              <a:t>… Spotify needs something to differentiate itself…</a:t>
            </a:r>
          </a:p>
        </p:txBody>
      </p:sp>
      <p:sp>
        <p:nvSpPr>
          <p:cNvPr id="4" name="Slide Number Placeholder 3"/>
          <p:cNvSpPr>
            <a:spLocks noGrp="1"/>
          </p:cNvSpPr>
          <p:nvPr>
            <p:ph type="sldNum" sz="quarter" idx="5"/>
          </p:nvPr>
        </p:nvSpPr>
        <p:spPr/>
        <p:txBody>
          <a:bodyPr/>
          <a:lstStyle/>
          <a:p>
            <a:fld id="{231F32EB-BFD9-464F-AE22-303AA3F4744C}" type="slidenum">
              <a:rPr lang="en-US" smtClean="0"/>
              <a:t>8</a:t>
            </a:fld>
            <a:endParaRPr lang="en-US"/>
          </a:p>
        </p:txBody>
      </p:sp>
    </p:spTree>
    <p:extLst>
      <p:ext uri="{BB962C8B-B14F-4D97-AF65-F5344CB8AC3E}">
        <p14:creationId xmlns:p14="http://schemas.microsoft.com/office/powerpoint/2010/main" val="1791018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9</a:t>
            </a:fld>
            <a:endParaRPr lang="en-US"/>
          </a:p>
        </p:txBody>
      </p:sp>
    </p:spTree>
    <p:extLst>
      <p:ext uri="{BB962C8B-B14F-4D97-AF65-F5344CB8AC3E}">
        <p14:creationId xmlns:p14="http://schemas.microsoft.com/office/powerpoint/2010/main" val="342519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F32EB-BFD9-464F-AE22-303AA3F4744C}" type="slidenum">
              <a:rPr lang="en-US" smtClean="0"/>
              <a:t>10</a:t>
            </a:fld>
            <a:endParaRPr lang="en-US"/>
          </a:p>
        </p:txBody>
      </p:sp>
    </p:spTree>
    <p:extLst>
      <p:ext uri="{BB962C8B-B14F-4D97-AF65-F5344CB8AC3E}">
        <p14:creationId xmlns:p14="http://schemas.microsoft.com/office/powerpoint/2010/main" val="261245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A67F371-26D5-4280-8ED2-18F1C59B1C43}"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54F14-59BF-43B0-B5FC-BE0AD22119EB}" type="slidenum">
              <a:rPr lang="en-US" smtClean="0"/>
              <a:t>‹#›</a:t>
            </a:fld>
            <a:endParaRPr lang="en-US"/>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74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7F371-26D5-4280-8ED2-18F1C59B1C43}"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54F14-59BF-43B0-B5FC-BE0AD22119EB}" type="slidenum">
              <a:rPr lang="en-US" smtClean="0"/>
              <a:t>‹#›</a:t>
            </a:fld>
            <a:endParaRPr lang="en-US"/>
          </a:p>
        </p:txBody>
      </p:sp>
    </p:spTree>
    <p:extLst>
      <p:ext uri="{BB962C8B-B14F-4D97-AF65-F5344CB8AC3E}">
        <p14:creationId xmlns:p14="http://schemas.microsoft.com/office/powerpoint/2010/main" val="8561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7F371-26D5-4280-8ED2-18F1C59B1C43}"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54F14-59BF-43B0-B5FC-BE0AD22119EB}"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91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7F371-26D5-4280-8ED2-18F1C59B1C43}"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54F14-59BF-43B0-B5FC-BE0AD22119EB}" type="slidenum">
              <a:rPr lang="en-US" smtClean="0"/>
              <a:t>‹#›</a:t>
            </a:fld>
            <a:endParaRPr lang="en-US"/>
          </a:p>
        </p:txBody>
      </p:sp>
    </p:spTree>
    <p:extLst>
      <p:ext uri="{BB962C8B-B14F-4D97-AF65-F5344CB8AC3E}">
        <p14:creationId xmlns:p14="http://schemas.microsoft.com/office/powerpoint/2010/main" val="158187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67F371-26D5-4280-8ED2-18F1C59B1C43}"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54F14-59BF-43B0-B5FC-BE0AD22119EB}"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4869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67F371-26D5-4280-8ED2-18F1C59B1C43}" type="datetimeFigureOut">
              <a:rPr lang="en-US" smtClean="0"/>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54F14-59BF-43B0-B5FC-BE0AD22119EB}" type="slidenum">
              <a:rPr lang="en-US" smtClean="0"/>
              <a:t>‹#›</a:t>
            </a:fld>
            <a:endParaRPr lang="en-US"/>
          </a:p>
        </p:txBody>
      </p:sp>
    </p:spTree>
    <p:extLst>
      <p:ext uri="{BB962C8B-B14F-4D97-AF65-F5344CB8AC3E}">
        <p14:creationId xmlns:p14="http://schemas.microsoft.com/office/powerpoint/2010/main" val="61189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67F371-26D5-4280-8ED2-18F1C59B1C43}" type="datetimeFigureOut">
              <a:rPr lang="en-US" smtClean="0"/>
              <a:t>12/11/22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654F14-59BF-43B0-B5FC-BE0AD22119EB}" type="slidenum">
              <a:rPr lang="en-US" smtClean="0"/>
              <a:t>‹#›</a:t>
            </a:fld>
            <a:endParaRPr lang="en-US"/>
          </a:p>
        </p:txBody>
      </p:sp>
    </p:spTree>
    <p:extLst>
      <p:ext uri="{BB962C8B-B14F-4D97-AF65-F5344CB8AC3E}">
        <p14:creationId xmlns:p14="http://schemas.microsoft.com/office/powerpoint/2010/main" val="360553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67F371-26D5-4280-8ED2-18F1C59B1C43}" type="datetimeFigureOut">
              <a:rPr lang="en-US" smtClean="0"/>
              <a:t>12/11/22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654F14-59BF-43B0-B5FC-BE0AD22119EB}" type="slidenum">
              <a:rPr lang="en-US" smtClean="0"/>
              <a:t>‹#›</a:t>
            </a:fld>
            <a:endParaRPr lang="en-US"/>
          </a:p>
        </p:txBody>
      </p:sp>
    </p:spTree>
    <p:extLst>
      <p:ext uri="{BB962C8B-B14F-4D97-AF65-F5344CB8AC3E}">
        <p14:creationId xmlns:p14="http://schemas.microsoft.com/office/powerpoint/2010/main" val="28440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67F371-26D5-4280-8ED2-18F1C59B1C43}" type="datetimeFigureOut">
              <a:rPr lang="en-US" smtClean="0"/>
              <a:t>12/11/22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654F14-59BF-43B0-B5FC-BE0AD22119EB}" type="slidenum">
              <a:rPr lang="en-US" smtClean="0"/>
              <a:t>‹#›</a:t>
            </a:fld>
            <a:endParaRPr lang="en-US"/>
          </a:p>
        </p:txBody>
      </p:sp>
    </p:spTree>
    <p:extLst>
      <p:ext uri="{BB962C8B-B14F-4D97-AF65-F5344CB8AC3E}">
        <p14:creationId xmlns:p14="http://schemas.microsoft.com/office/powerpoint/2010/main" val="341805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67F371-26D5-4280-8ED2-18F1C59B1C43}" type="datetimeFigureOut">
              <a:rPr lang="en-US" smtClean="0"/>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54F14-59BF-43B0-B5FC-BE0AD22119EB}" type="slidenum">
              <a:rPr lang="en-US" smtClean="0"/>
              <a:t>‹#›</a:t>
            </a:fld>
            <a:endParaRPr lang="en-US"/>
          </a:p>
        </p:txBody>
      </p:sp>
    </p:spTree>
    <p:extLst>
      <p:ext uri="{BB962C8B-B14F-4D97-AF65-F5344CB8AC3E}">
        <p14:creationId xmlns:p14="http://schemas.microsoft.com/office/powerpoint/2010/main" val="3143090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67F371-26D5-4280-8ED2-18F1C59B1C43}" type="datetimeFigureOut">
              <a:rPr lang="en-US" smtClean="0"/>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54F14-59BF-43B0-B5FC-BE0AD22119EB}"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269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A67F371-26D5-4280-8ED2-18F1C59B1C43}" type="datetimeFigureOut">
              <a:rPr lang="en-US" smtClean="0"/>
              <a:t>12/11/22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C654F14-59BF-43B0-B5FC-BE0AD22119EB}"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785255"/>
      </p:ext>
    </p:extLst>
  </p:cSld>
  <p:clrMap bg1="dk1" tx1="lt1" bg2="dk2" tx2="lt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linkedin.com/in/jamesAWS%2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ec1307560.blogspot.com/2018/10/2-historical-development-of-big-data.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slideplayer.com/slide/1228457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C936-3A99-4F75-BC71-D4DE59E9324F}"/>
              </a:ext>
            </a:extLst>
          </p:cNvPr>
          <p:cNvSpPr>
            <a:spLocks noGrp="1"/>
          </p:cNvSpPr>
          <p:nvPr>
            <p:ph type="ctrTitle"/>
          </p:nvPr>
        </p:nvSpPr>
        <p:spPr/>
        <p:txBody>
          <a:bodyPr>
            <a:normAutofit/>
          </a:bodyPr>
          <a:lstStyle/>
          <a:p>
            <a:r>
              <a:rPr lang="en-US" sz="3600" dirty="0"/>
              <a:t>The Intersection of Business and Big Data</a:t>
            </a:r>
          </a:p>
        </p:txBody>
      </p:sp>
      <p:sp>
        <p:nvSpPr>
          <p:cNvPr id="3" name="Subtitle 2">
            <a:extLst>
              <a:ext uri="{FF2B5EF4-FFF2-40B4-BE49-F238E27FC236}">
                <a16:creationId xmlns:a16="http://schemas.microsoft.com/office/drawing/2014/main" id="{F07DC573-0560-43C9-8C99-740927912458}"/>
              </a:ext>
            </a:extLst>
          </p:cNvPr>
          <p:cNvSpPr>
            <a:spLocks noGrp="1"/>
          </p:cNvSpPr>
          <p:nvPr>
            <p:ph type="subTitle" idx="1"/>
          </p:nvPr>
        </p:nvSpPr>
        <p:spPr/>
        <p:txBody>
          <a:bodyPr/>
          <a:lstStyle/>
          <a:p>
            <a:r>
              <a:rPr lang="en-US" dirty="0"/>
              <a:t>James Liu</a:t>
            </a:r>
          </a:p>
        </p:txBody>
      </p:sp>
    </p:spTree>
    <p:extLst>
      <p:ext uri="{BB962C8B-B14F-4D97-AF65-F5344CB8AC3E}">
        <p14:creationId xmlns:p14="http://schemas.microsoft.com/office/powerpoint/2010/main" val="345055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C78-4CF2-4E50-AC7E-0FE1B8EAAAE6}"/>
              </a:ext>
            </a:extLst>
          </p:cNvPr>
          <p:cNvSpPr>
            <a:spLocks noGrp="1"/>
          </p:cNvSpPr>
          <p:nvPr>
            <p:ph type="title"/>
          </p:nvPr>
        </p:nvSpPr>
        <p:spPr/>
        <p:txBody>
          <a:bodyPr/>
          <a:lstStyle/>
          <a:p>
            <a:r>
              <a:rPr lang="en-US" dirty="0"/>
              <a:t>Spotify and Big Data to Differentiate</a:t>
            </a:r>
          </a:p>
        </p:txBody>
      </p:sp>
      <p:pic>
        <p:nvPicPr>
          <p:cNvPr id="5" name="Picture 4">
            <a:extLst>
              <a:ext uri="{FF2B5EF4-FFF2-40B4-BE49-F238E27FC236}">
                <a16:creationId xmlns:a16="http://schemas.microsoft.com/office/drawing/2014/main" id="{BB9EB6A0-70E8-49F3-7625-4739B6D23965}"/>
              </a:ext>
            </a:extLst>
          </p:cNvPr>
          <p:cNvPicPr>
            <a:picLocks noChangeAspect="1"/>
          </p:cNvPicPr>
          <p:nvPr/>
        </p:nvPicPr>
        <p:blipFill>
          <a:blip r:embed="rId3"/>
          <a:stretch>
            <a:fillRect/>
          </a:stretch>
        </p:blipFill>
        <p:spPr>
          <a:xfrm>
            <a:off x="419449" y="2269390"/>
            <a:ext cx="4236440" cy="3195281"/>
          </a:xfrm>
          <a:prstGeom prst="rect">
            <a:avLst/>
          </a:prstGeom>
        </p:spPr>
      </p:pic>
      <p:sp>
        <p:nvSpPr>
          <p:cNvPr id="6" name="Right Arrow 5">
            <a:extLst>
              <a:ext uri="{FF2B5EF4-FFF2-40B4-BE49-F238E27FC236}">
                <a16:creationId xmlns:a16="http://schemas.microsoft.com/office/drawing/2014/main" id="{F3DAA3EB-5DD9-186D-27D3-5D731962534F}"/>
              </a:ext>
            </a:extLst>
          </p:cNvPr>
          <p:cNvSpPr/>
          <p:nvPr/>
        </p:nvSpPr>
        <p:spPr>
          <a:xfrm>
            <a:off x="5672356" y="3716323"/>
            <a:ext cx="847288" cy="645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9F1C2B-C33B-D9F1-3E59-220CDA5BCBFE}"/>
              </a:ext>
            </a:extLst>
          </p:cNvPr>
          <p:cNvPicPr>
            <a:picLocks noChangeAspect="1"/>
          </p:cNvPicPr>
          <p:nvPr/>
        </p:nvPicPr>
        <p:blipFill rotWithShape="1">
          <a:blip r:embed="rId4">
            <a:extLst>
              <a:ext uri="{28A0092B-C50C-407E-A947-70E740481C1C}">
                <a14:useLocalDpi xmlns:a14="http://schemas.microsoft.com/office/drawing/2010/main" val="0"/>
              </a:ext>
            </a:extLst>
          </a:blip>
          <a:srcRect l="1" t="5382" r="-373" b="3635"/>
          <a:stretch/>
        </p:blipFill>
        <p:spPr>
          <a:xfrm>
            <a:off x="8065734" y="1750143"/>
            <a:ext cx="2422630" cy="4751171"/>
          </a:xfrm>
          <a:prstGeom prst="rect">
            <a:avLst/>
          </a:prstGeom>
        </p:spPr>
      </p:pic>
    </p:spTree>
    <p:extLst>
      <p:ext uri="{BB962C8B-B14F-4D97-AF65-F5344CB8AC3E}">
        <p14:creationId xmlns:p14="http://schemas.microsoft.com/office/powerpoint/2010/main" val="901355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C78-4CF2-4E50-AC7E-0FE1B8EAAAE6}"/>
              </a:ext>
            </a:extLst>
          </p:cNvPr>
          <p:cNvSpPr>
            <a:spLocks noGrp="1"/>
          </p:cNvSpPr>
          <p:nvPr>
            <p:ph type="title"/>
          </p:nvPr>
        </p:nvSpPr>
        <p:spPr/>
        <p:txBody>
          <a:bodyPr/>
          <a:lstStyle/>
          <a:p>
            <a:r>
              <a:rPr lang="en-US" dirty="0"/>
              <a:t>Spotify and Big Data to Differentiate</a:t>
            </a:r>
          </a:p>
        </p:txBody>
      </p:sp>
      <p:pic>
        <p:nvPicPr>
          <p:cNvPr id="5" name="Picture 4">
            <a:extLst>
              <a:ext uri="{FF2B5EF4-FFF2-40B4-BE49-F238E27FC236}">
                <a16:creationId xmlns:a16="http://schemas.microsoft.com/office/drawing/2014/main" id="{BB9EB6A0-70E8-49F3-7625-4739B6D23965}"/>
              </a:ext>
            </a:extLst>
          </p:cNvPr>
          <p:cNvPicPr>
            <a:picLocks noChangeAspect="1"/>
          </p:cNvPicPr>
          <p:nvPr/>
        </p:nvPicPr>
        <p:blipFill>
          <a:blip r:embed="rId3"/>
          <a:stretch>
            <a:fillRect/>
          </a:stretch>
        </p:blipFill>
        <p:spPr>
          <a:xfrm>
            <a:off x="419449" y="2269390"/>
            <a:ext cx="4236440" cy="3195281"/>
          </a:xfrm>
          <a:prstGeom prst="rect">
            <a:avLst/>
          </a:prstGeom>
        </p:spPr>
      </p:pic>
      <p:sp>
        <p:nvSpPr>
          <p:cNvPr id="6" name="Right Arrow 5">
            <a:extLst>
              <a:ext uri="{FF2B5EF4-FFF2-40B4-BE49-F238E27FC236}">
                <a16:creationId xmlns:a16="http://schemas.microsoft.com/office/drawing/2014/main" id="{F3DAA3EB-5DD9-186D-27D3-5D731962534F}"/>
              </a:ext>
            </a:extLst>
          </p:cNvPr>
          <p:cNvSpPr/>
          <p:nvPr/>
        </p:nvSpPr>
        <p:spPr>
          <a:xfrm>
            <a:off x="5672356" y="3716323"/>
            <a:ext cx="847288" cy="645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58651DB-EF96-B313-378F-EC71272A806F}"/>
              </a:ext>
            </a:extLst>
          </p:cNvPr>
          <p:cNvPicPr>
            <a:picLocks noChangeAspect="1"/>
          </p:cNvPicPr>
          <p:nvPr/>
        </p:nvPicPr>
        <p:blipFill rotWithShape="1">
          <a:blip r:embed="rId4">
            <a:extLst>
              <a:ext uri="{28A0092B-C50C-407E-A947-70E740481C1C}">
                <a14:useLocalDpi xmlns:a14="http://schemas.microsoft.com/office/drawing/2010/main" val="0"/>
              </a:ext>
            </a:extLst>
          </a:blip>
          <a:srcRect t="6605" r="420" b="3608"/>
          <a:stretch/>
        </p:blipFill>
        <p:spPr>
          <a:xfrm>
            <a:off x="8112153" y="1807995"/>
            <a:ext cx="2378293" cy="4639538"/>
          </a:xfrm>
          <a:prstGeom prst="rect">
            <a:avLst/>
          </a:prstGeom>
        </p:spPr>
      </p:pic>
    </p:spTree>
    <p:extLst>
      <p:ext uri="{BB962C8B-B14F-4D97-AF65-F5344CB8AC3E}">
        <p14:creationId xmlns:p14="http://schemas.microsoft.com/office/powerpoint/2010/main" val="3451207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C78-4CF2-4E50-AC7E-0FE1B8EAAAE6}"/>
              </a:ext>
            </a:extLst>
          </p:cNvPr>
          <p:cNvSpPr>
            <a:spLocks noGrp="1"/>
          </p:cNvSpPr>
          <p:nvPr>
            <p:ph type="title"/>
          </p:nvPr>
        </p:nvSpPr>
        <p:spPr/>
        <p:txBody>
          <a:bodyPr/>
          <a:lstStyle/>
          <a:p>
            <a:r>
              <a:rPr lang="en-US" dirty="0"/>
              <a:t>Spotify and Big Data to Differentiate</a:t>
            </a:r>
          </a:p>
        </p:txBody>
      </p:sp>
      <p:pic>
        <p:nvPicPr>
          <p:cNvPr id="5" name="Picture 4">
            <a:extLst>
              <a:ext uri="{FF2B5EF4-FFF2-40B4-BE49-F238E27FC236}">
                <a16:creationId xmlns:a16="http://schemas.microsoft.com/office/drawing/2014/main" id="{BB9EB6A0-70E8-49F3-7625-4739B6D23965}"/>
              </a:ext>
            </a:extLst>
          </p:cNvPr>
          <p:cNvPicPr>
            <a:picLocks noChangeAspect="1"/>
          </p:cNvPicPr>
          <p:nvPr/>
        </p:nvPicPr>
        <p:blipFill>
          <a:blip r:embed="rId3"/>
          <a:stretch>
            <a:fillRect/>
          </a:stretch>
        </p:blipFill>
        <p:spPr>
          <a:xfrm>
            <a:off x="419449" y="2269390"/>
            <a:ext cx="4236440" cy="3195281"/>
          </a:xfrm>
          <a:prstGeom prst="rect">
            <a:avLst/>
          </a:prstGeom>
        </p:spPr>
      </p:pic>
      <p:sp>
        <p:nvSpPr>
          <p:cNvPr id="6" name="Right Arrow 5">
            <a:extLst>
              <a:ext uri="{FF2B5EF4-FFF2-40B4-BE49-F238E27FC236}">
                <a16:creationId xmlns:a16="http://schemas.microsoft.com/office/drawing/2014/main" id="{F3DAA3EB-5DD9-186D-27D3-5D731962534F}"/>
              </a:ext>
            </a:extLst>
          </p:cNvPr>
          <p:cNvSpPr/>
          <p:nvPr/>
        </p:nvSpPr>
        <p:spPr>
          <a:xfrm>
            <a:off x="5672356" y="3716323"/>
            <a:ext cx="847288" cy="645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58651DB-EF96-B313-378F-EC71272A806F}"/>
              </a:ext>
            </a:extLst>
          </p:cNvPr>
          <p:cNvPicPr>
            <a:picLocks noChangeAspect="1"/>
          </p:cNvPicPr>
          <p:nvPr/>
        </p:nvPicPr>
        <p:blipFill rotWithShape="1">
          <a:blip r:embed="rId4">
            <a:extLst>
              <a:ext uri="{28A0092B-C50C-407E-A947-70E740481C1C}">
                <a14:useLocalDpi xmlns:a14="http://schemas.microsoft.com/office/drawing/2010/main" val="0"/>
              </a:ext>
            </a:extLst>
          </a:blip>
          <a:srcRect t="6605" r="420" b="3608"/>
          <a:stretch/>
        </p:blipFill>
        <p:spPr>
          <a:xfrm>
            <a:off x="8112153" y="1807995"/>
            <a:ext cx="2378293" cy="4639538"/>
          </a:xfrm>
          <a:prstGeom prst="rect">
            <a:avLst/>
          </a:prstGeom>
        </p:spPr>
      </p:pic>
      <p:pic>
        <p:nvPicPr>
          <p:cNvPr id="9" name="Picture 8">
            <a:extLst>
              <a:ext uri="{FF2B5EF4-FFF2-40B4-BE49-F238E27FC236}">
                <a16:creationId xmlns:a16="http://schemas.microsoft.com/office/drawing/2014/main" id="{151CC208-D33D-929A-AE64-535213C4B039}"/>
              </a:ext>
            </a:extLst>
          </p:cNvPr>
          <p:cNvPicPr>
            <a:picLocks noChangeAspect="1"/>
          </p:cNvPicPr>
          <p:nvPr/>
        </p:nvPicPr>
        <p:blipFill rotWithShape="1">
          <a:blip r:embed="rId5">
            <a:extLst>
              <a:ext uri="{28A0092B-C50C-407E-A947-70E740481C1C}">
                <a14:useLocalDpi xmlns:a14="http://schemas.microsoft.com/office/drawing/2010/main" val="0"/>
              </a:ext>
            </a:extLst>
          </a:blip>
          <a:srcRect t="4372" b="3187"/>
          <a:stretch/>
        </p:blipFill>
        <p:spPr>
          <a:xfrm>
            <a:off x="8112153" y="1879133"/>
            <a:ext cx="2378293" cy="4756559"/>
          </a:xfrm>
          <a:prstGeom prst="rect">
            <a:avLst/>
          </a:prstGeom>
        </p:spPr>
      </p:pic>
    </p:spTree>
    <p:extLst>
      <p:ext uri="{BB962C8B-B14F-4D97-AF65-F5344CB8AC3E}">
        <p14:creationId xmlns:p14="http://schemas.microsoft.com/office/powerpoint/2010/main" val="178571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C78-4CF2-4E50-AC7E-0FE1B8EAAAE6}"/>
              </a:ext>
            </a:extLst>
          </p:cNvPr>
          <p:cNvSpPr>
            <a:spLocks noGrp="1"/>
          </p:cNvSpPr>
          <p:nvPr>
            <p:ph type="title"/>
          </p:nvPr>
        </p:nvSpPr>
        <p:spPr/>
        <p:txBody>
          <a:bodyPr/>
          <a:lstStyle/>
          <a:p>
            <a:r>
              <a:rPr lang="en-US" dirty="0"/>
              <a:t>Spotify and Big Data to Differentiate</a:t>
            </a:r>
          </a:p>
        </p:txBody>
      </p:sp>
      <p:pic>
        <p:nvPicPr>
          <p:cNvPr id="5" name="Picture 4">
            <a:extLst>
              <a:ext uri="{FF2B5EF4-FFF2-40B4-BE49-F238E27FC236}">
                <a16:creationId xmlns:a16="http://schemas.microsoft.com/office/drawing/2014/main" id="{BB9EB6A0-70E8-49F3-7625-4739B6D23965}"/>
              </a:ext>
            </a:extLst>
          </p:cNvPr>
          <p:cNvPicPr>
            <a:picLocks noChangeAspect="1"/>
          </p:cNvPicPr>
          <p:nvPr/>
        </p:nvPicPr>
        <p:blipFill>
          <a:blip r:embed="rId3"/>
          <a:stretch>
            <a:fillRect/>
          </a:stretch>
        </p:blipFill>
        <p:spPr>
          <a:xfrm>
            <a:off x="419449" y="2269390"/>
            <a:ext cx="4236440" cy="3195281"/>
          </a:xfrm>
          <a:prstGeom prst="rect">
            <a:avLst/>
          </a:prstGeom>
        </p:spPr>
      </p:pic>
      <p:sp>
        <p:nvSpPr>
          <p:cNvPr id="6" name="Right Arrow 5">
            <a:extLst>
              <a:ext uri="{FF2B5EF4-FFF2-40B4-BE49-F238E27FC236}">
                <a16:creationId xmlns:a16="http://schemas.microsoft.com/office/drawing/2014/main" id="{F3DAA3EB-5DD9-186D-27D3-5D731962534F}"/>
              </a:ext>
            </a:extLst>
          </p:cNvPr>
          <p:cNvSpPr/>
          <p:nvPr/>
        </p:nvSpPr>
        <p:spPr>
          <a:xfrm>
            <a:off x="5672356" y="3716323"/>
            <a:ext cx="847288" cy="645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58651DB-EF96-B313-378F-EC71272A806F}"/>
              </a:ext>
            </a:extLst>
          </p:cNvPr>
          <p:cNvPicPr>
            <a:picLocks noChangeAspect="1"/>
          </p:cNvPicPr>
          <p:nvPr/>
        </p:nvPicPr>
        <p:blipFill rotWithShape="1">
          <a:blip r:embed="rId4">
            <a:extLst>
              <a:ext uri="{28A0092B-C50C-407E-A947-70E740481C1C}">
                <a14:useLocalDpi xmlns:a14="http://schemas.microsoft.com/office/drawing/2010/main" val="0"/>
              </a:ext>
            </a:extLst>
          </a:blip>
          <a:srcRect t="6605" r="420" b="3608"/>
          <a:stretch/>
        </p:blipFill>
        <p:spPr>
          <a:xfrm>
            <a:off x="8112153" y="1807995"/>
            <a:ext cx="2378293" cy="4639538"/>
          </a:xfrm>
          <a:prstGeom prst="rect">
            <a:avLst/>
          </a:prstGeom>
        </p:spPr>
      </p:pic>
      <p:pic>
        <p:nvPicPr>
          <p:cNvPr id="9" name="Picture 8">
            <a:extLst>
              <a:ext uri="{FF2B5EF4-FFF2-40B4-BE49-F238E27FC236}">
                <a16:creationId xmlns:a16="http://schemas.microsoft.com/office/drawing/2014/main" id="{151CC208-D33D-929A-AE64-535213C4B039}"/>
              </a:ext>
            </a:extLst>
          </p:cNvPr>
          <p:cNvPicPr>
            <a:picLocks noChangeAspect="1"/>
          </p:cNvPicPr>
          <p:nvPr/>
        </p:nvPicPr>
        <p:blipFill rotWithShape="1">
          <a:blip r:embed="rId5">
            <a:extLst>
              <a:ext uri="{28A0092B-C50C-407E-A947-70E740481C1C}">
                <a14:useLocalDpi xmlns:a14="http://schemas.microsoft.com/office/drawing/2010/main" val="0"/>
              </a:ext>
            </a:extLst>
          </a:blip>
          <a:srcRect t="4372" b="3187"/>
          <a:stretch/>
        </p:blipFill>
        <p:spPr>
          <a:xfrm>
            <a:off x="8112153" y="1879133"/>
            <a:ext cx="2378293" cy="4756559"/>
          </a:xfrm>
          <a:prstGeom prst="rect">
            <a:avLst/>
          </a:prstGeom>
        </p:spPr>
      </p:pic>
      <p:pic>
        <p:nvPicPr>
          <p:cNvPr id="4" name="Picture 3">
            <a:extLst>
              <a:ext uri="{FF2B5EF4-FFF2-40B4-BE49-F238E27FC236}">
                <a16:creationId xmlns:a16="http://schemas.microsoft.com/office/drawing/2014/main" id="{70C43CF5-8A44-CA93-A5EC-2F352A59ACF2}"/>
              </a:ext>
            </a:extLst>
          </p:cNvPr>
          <p:cNvPicPr>
            <a:picLocks noChangeAspect="1"/>
          </p:cNvPicPr>
          <p:nvPr/>
        </p:nvPicPr>
        <p:blipFill rotWithShape="1">
          <a:blip r:embed="rId6">
            <a:extLst>
              <a:ext uri="{28A0092B-C50C-407E-A947-70E740481C1C}">
                <a14:useLocalDpi xmlns:a14="http://schemas.microsoft.com/office/drawing/2010/main" val="0"/>
              </a:ext>
            </a:extLst>
          </a:blip>
          <a:srcRect t="4893" b="8786"/>
          <a:stretch/>
        </p:blipFill>
        <p:spPr>
          <a:xfrm>
            <a:off x="8103343" y="1807995"/>
            <a:ext cx="2584976" cy="4827697"/>
          </a:xfrm>
          <a:prstGeom prst="rect">
            <a:avLst/>
          </a:prstGeom>
        </p:spPr>
      </p:pic>
    </p:spTree>
    <p:extLst>
      <p:ext uri="{BB962C8B-B14F-4D97-AF65-F5344CB8AC3E}">
        <p14:creationId xmlns:p14="http://schemas.microsoft.com/office/powerpoint/2010/main" val="1529924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C78-4CF2-4E50-AC7E-0FE1B8EAAAE6}"/>
              </a:ext>
            </a:extLst>
          </p:cNvPr>
          <p:cNvSpPr>
            <a:spLocks noGrp="1"/>
          </p:cNvSpPr>
          <p:nvPr>
            <p:ph type="title"/>
          </p:nvPr>
        </p:nvSpPr>
        <p:spPr/>
        <p:txBody>
          <a:bodyPr/>
          <a:lstStyle/>
          <a:p>
            <a:r>
              <a:rPr lang="en-US" dirty="0"/>
              <a:t>Spotify and Big Data to Differentiate</a:t>
            </a:r>
          </a:p>
        </p:txBody>
      </p:sp>
      <p:pic>
        <p:nvPicPr>
          <p:cNvPr id="5" name="Picture 4">
            <a:extLst>
              <a:ext uri="{FF2B5EF4-FFF2-40B4-BE49-F238E27FC236}">
                <a16:creationId xmlns:a16="http://schemas.microsoft.com/office/drawing/2014/main" id="{BB9EB6A0-70E8-49F3-7625-4739B6D23965}"/>
              </a:ext>
            </a:extLst>
          </p:cNvPr>
          <p:cNvPicPr>
            <a:picLocks noChangeAspect="1"/>
          </p:cNvPicPr>
          <p:nvPr/>
        </p:nvPicPr>
        <p:blipFill>
          <a:blip r:embed="rId3"/>
          <a:stretch>
            <a:fillRect/>
          </a:stretch>
        </p:blipFill>
        <p:spPr>
          <a:xfrm>
            <a:off x="419449" y="2269390"/>
            <a:ext cx="4236440" cy="3195281"/>
          </a:xfrm>
          <a:prstGeom prst="rect">
            <a:avLst/>
          </a:prstGeom>
        </p:spPr>
      </p:pic>
      <p:sp>
        <p:nvSpPr>
          <p:cNvPr id="6" name="Right Arrow 5">
            <a:extLst>
              <a:ext uri="{FF2B5EF4-FFF2-40B4-BE49-F238E27FC236}">
                <a16:creationId xmlns:a16="http://schemas.microsoft.com/office/drawing/2014/main" id="{F3DAA3EB-5DD9-186D-27D3-5D731962534F}"/>
              </a:ext>
            </a:extLst>
          </p:cNvPr>
          <p:cNvSpPr/>
          <p:nvPr/>
        </p:nvSpPr>
        <p:spPr>
          <a:xfrm>
            <a:off x="5672356" y="3716323"/>
            <a:ext cx="847288" cy="645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58651DB-EF96-B313-378F-EC71272A806F}"/>
              </a:ext>
            </a:extLst>
          </p:cNvPr>
          <p:cNvPicPr>
            <a:picLocks noChangeAspect="1"/>
          </p:cNvPicPr>
          <p:nvPr/>
        </p:nvPicPr>
        <p:blipFill rotWithShape="1">
          <a:blip r:embed="rId4">
            <a:extLst>
              <a:ext uri="{28A0092B-C50C-407E-A947-70E740481C1C}">
                <a14:useLocalDpi xmlns:a14="http://schemas.microsoft.com/office/drawing/2010/main" val="0"/>
              </a:ext>
            </a:extLst>
          </a:blip>
          <a:srcRect t="6605" r="420" b="3608"/>
          <a:stretch/>
        </p:blipFill>
        <p:spPr>
          <a:xfrm>
            <a:off x="8112153" y="1807995"/>
            <a:ext cx="2378293" cy="4639538"/>
          </a:xfrm>
          <a:prstGeom prst="rect">
            <a:avLst/>
          </a:prstGeom>
        </p:spPr>
      </p:pic>
      <p:pic>
        <p:nvPicPr>
          <p:cNvPr id="9" name="Picture 8">
            <a:extLst>
              <a:ext uri="{FF2B5EF4-FFF2-40B4-BE49-F238E27FC236}">
                <a16:creationId xmlns:a16="http://schemas.microsoft.com/office/drawing/2014/main" id="{151CC208-D33D-929A-AE64-535213C4B039}"/>
              </a:ext>
            </a:extLst>
          </p:cNvPr>
          <p:cNvPicPr>
            <a:picLocks noChangeAspect="1"/>
          </p:cNvPicPr>
          <p:nvPr/>
        </p:nvPicPr>
        <p:blipFill rotWithShape="1">
          <a:blip r:embed="rId5">
            <a:extLst>
              <a:ext uri="{28A0092B-C50C-407E-A947-70E740481C1C}">
                <a14:useLocalDpi xmlns:a14="http://schemas.microsoft.com/office/drawing/2010/main" val="0"/>
              </a:ext>
            </a:extLst>
          </a:blip>
          <a:srcRect t="4372" b="3187"/>
          <a:stretch/>
        </p:blipFill>
        <p:spPr>
          <a:xfrm>
            <a:off x="8112153" y="1879133"/>
            <a:ext cx="2378293" cy="4756559"/>
          </a:xfrm>
          <a:prstGeom prst="rect">
            <a:avLst/>
          </a:prstGeom>
        </p:spPr>
      </p:pic>
      <p:pic>
        <p:nvPicPr>
          <p:cNvPr id="4" name="Picture 3">
            <a:extLst>
              <a:ext uri="{FF2B5EF4-FFF2-40B4-BE49-F238E27FC236}">
                <a16:creationId xmlns:a16="http://schemas.microsoft.com/office/drawing/2014/main" id="{70C43CF5-8A44-CA93-A5EC-2F352A59ACF2}"/>
              </a:ext>
            </a:extLst>
          </p:cNvPr>
          <p:cNvPicPr>
            <a:picLocks noChangeAspect="1"/>
          </p:cNvPicPr>
          <p:nvPr/>
        </p:nvPicPr>
        <p:blipFill rotWithShape="1">
          <a:blip r:embed="rId6">
            <a:extLst>
              <a:ext uri="{28A0092B-C50C-407E-A947-70E740481C1C}">
                <a14:useLocalDpi xmlns:a14="http://schemas.microsoft.com/office/drawing/2010/main" val="0"/>
              </a:ext>
            </a:extLst>
          </a:blip>
          <a:srcRect t="4893" b="8786"/>
          <a:stretch/>
        </p:blipFill>
        <p:spPr>
          <a:xfrm>
            <a:off x="8103343" y="1807995"/>
            <a:ext cx="2584976" cy="4827697"/>
          </a:xfrm>
          <a:prstGeom prst="rect">
            <a:avLst/>
          </a:prstGeom>
        </p:spPr>
      </p:pic>
      <p:pic>
        <p:nvPicPr>
          <p:cNvPr id="8" name="Picture 7">
            <a:extLst>
              <a:ext uri="{FF2B5EF4-FFF2-40B4-BE49-F238E27FC236}">
                <a16:creationId xmlns:a16="http://schemas.microsoft.com/office/drawing/2014/main" id="{46518103-57DA-B51C-03DC-5E3799E14368}"/>
              </a:ext>
            </a:extLst>
          </p:cNvPr>
          <p:cNvPicPr>
            <a:picLocks noChangeAspect="1"/>
          </p:cNvPicPr>
          <p:nvPr/>
        </p:nvPicPr>
        <p:blipFill rotWithShape="1">
          <a:blip r:embed="rId7">
            <a:extLst>
              <a:ext uri="{28A0092B-C50C-407E-A947-70E740481C1C}">
                <a14:useLocalDpi xmlns:a14="http://schemas.microsoft.com/office/drawing/2010/main" val="0"/>
              </a:ext>
            </a:extLst>
          </a:blip>
          <a:srcRect t="6728" r="951" b="9724"/>
          <a:stretch/>
        </p:blipFill>
        <p:spPr>
          <a:xfrm>
            <a:off x="8103343" y="1807995"/>
            <a:ext cx="2584976" cy="4717426"/>
          </a:xfrm>
          <a:prstGeom prst="rect">
            <a:avLst/>
          </a:prstGeom>
        </p:spPr>
      </p:pic>
      <p:pic>
        <p:nvPicPr>
          <p:cNvPr id="11" name="Picture 10">
            <a:extLst>
              <a:ext uri="{FF2B5EF4-FFF2-40B4-BE49-F238E27FC236}">
                <a16:creationId xmlns:a16="http://schemas.microsoft.com/office/drawing/2014/main" id="{F3DE7424-E245-EB82-0158-17A35292447F}"/>
              </a:ext>
            </a:extLst>
          </p:cNvPr>
          <p:cNvPicPr>
            <a:picLocks noChangeAspect="1"/>
          </p:cNvPicPr>
          <p:nvPr/>
        </p:nvPicPr>
        <p:blipFill rotWithShape="1">
          <a:blip r:embed="rId8">
            <a:extLst>
              <a:ext uri="{28A0092B-C50C-407E-A947-70E740481C1C}">
                <a14:useLocalDpi xmlns:a14="http://schemas.microsoft.com/office/drawing/2010/main" val="0"/>
              </a:ext>
            </a:extLst>
          </a:blip>
          <a:srcRect t="4854" b="9547"/>
          <a:stretch/>
        </p:blipFill>
        <p:spPr>
          <a:xfrm>
            <a:off x="8047461" y="1744910"/>
            <a:ext cx="2640858" cy="4890784"/>
          </a:xfrm>
          <a:prstGeom prst="rect">
            <a:avLst/>
          </a:prstGeom>
        </p:spPr>
      </p:pic>
    </p:spTree>
    <p:extLst>
      <p:ext uri="{BB962C8B-B14F-4D97-AF65-F5344CB8AC3E}">
        <p14:creationId xmlns:p14="http://schemas.microsoft.com/office/powerpoint/2010/main" val="378259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C78-4CF2-4E50-AC7E-0FE1B8EAAAE6}"/>
              </a:ext>
            </a:extLst>
          </p:cNvPr>
          <p:cNvSpPr>
            <a:spLocks noGrp="1"/>
          </p:cNvSpPr>
          <p:nvPr>
            <p:ph type="title"/>
          </p:nvPr>
        </p:nvSpPr>
        <p:spPr/>
        <p:txBody>
          <a:bodyPr/>
          <a:lstStyle/>
          <a:p>
            <a:r>
              <a:rPr lang="en-US" dirty="0"/>
              <a:t>Spotify and Big Data to Differentiate</a:t>
            </a:r>
          </a:p>
        </p:txBody>
      </p:sp>
      <p:pic>
        <p:nvPicPr>
          <p:cNvPr id="5" name="Picture 4">
            <a:extLst>
              <a:ext uri="{FF2B5EF4-FFF2-40B4-BE49-F238E27FC236}">
                <a16:creationId xmlns:a16="http://schemas.microsoft.com/office/drawing/2014/main" id="{BB9EB6A0-70E8-49F3-7625-4739B6D23965}"/>
              </a:ext>
            </a:extLst>
          </p:cNvPr>
          <p:cNvPicPr>
            <a:picLocks noChangeAspect="1"/>
          </p:cNvPicPr>
          <p:nvPr/>
        </p:nvPicPr>
        <p:blipFill>
          <a:blip r:embed="rId3"/>
          <a:stretch>
            <a:fillRect/>
          </a:stretch>
        </p:blipFill>
        <p:spPr>
          <a:xfrm>
            <a:off x="419449" y="2269390"/>
            <a:ext cx="4236440" cy="3195281"/>
          </a:xfrm>
          <a:prstGeom prst="rect">
            <a:avLst/>
          </a:prstGeom>
        </p:spPr>
      </p:pic>
      <p:sp>
        <p:nvSpPr>
          <p:cNvPr id="6" name="Right Arrow 5">
            <a:extLst>
              <a:ext uri="{FF2B5EF4-FFF2-40B4-BE49-F238E27FC236}">
                <a16:creationId xmlns:a16="http://schemas.microsoft.com/office/drawing/2014/main" id="{F3DAA3EB-5DD9-186D-27D3-5D731962534F}"/>
              </a:ext>
            </a:extLst>
          </p:cNvPr>
          <p:cNvSpPr/>
          <p:nvPr/>
        </p:nvSpPr>
        <p:spPr>
          <a:xfrm>
            <a:off x="5672356" y="3716323"/>
            <a:ext cx="847288" cy="645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775254-11C4-75A1-3C38-C7612110463F}"/>
              </a:ext>
            </a:extLst>
          </p:cNvPr>
          <p:cNvPicPr>
            <a:picLocks noChangeAspect="1"/>
          </p:cNvPicPr>
          <p:nvPr/>
        </p:nvPicPr>
        <p:blipFill rotWithShape="1">
          <a:blip r:embed="rId4">
            <a:extLst>
              <a:ext uri="{28A0092B-C50C-407E-A947-70E740481C1C}">
                <a14:useLocalDpi xmlns:a14="http://schemas.microsoft.com/office/drawing/2010/main" val="0"/>
              </a:ext>
            </a:extLst>
          </a:blip>
          <a:srcRect t="5260" r="686" b="3853"/>
          <a:stretch/>
        </p:blipFill>
        <p:spPr>
          <a:xfrm>
            <a:off x="8138719" y="1812022"/>
            <a:ext cx="2422630" cy="4796726"/>
          </a:xfrm>
          <a:prstGeom prst="rect">
            <a:avLst/>
          </a:prstGeom>
        </p:spPr>
      </p:pic>
    </p:spTree>
    <p:extLst>
      <p:ext uri="{BB962C8B-B14F-4D97-AF65-F5344CB8AC3E}">
        <p14:creationId xmlns:p14="http://schemas.microsoft.com/office/powerpoint/2010/main" val="2592684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C78-4CF2-4E50-AC7E-0FE1B8EAAAE6}"/>
              </a:ext>
            </a:extLst>
          </p:cNvPr>
          <p:cNvSpPr>
            <a:spLocks noGrp="1"/>
          </p:cNvSpPr>
          <p:nvPr>
            <p:ph type="title"/>
          </p:nvPr>
        </p:nvSpPr>
        <p:spPr/>
        <p:txBody>
          <a:bodyPr/>
          <a:lstStyle/>
          <a:p>
            <a:r>
              <a:rPr lang="en-US" dirty="0"/>
              <a:t>Spotify and Big Data to Differentiate</a:t>
            </a:r>
          </a:p>
        </p:txBody>
      </p:sp>
      <p:pic>
        <p:nvPicPr>
          <p:cNvPr id="5" name="Picture 4">
            <a:extLst>
              <a:ext uri="{FF2B5EF4-FFF2-40B4-BE49-F238E27FC236}">
                <a16:creationId xmlns:a16="http://schemas.microsoft.com/office/drawing/2014/main" id="{BB9EB6A0-70E8-49F3-7625-4739B6D23965}"/>
              </a:ext>
            </a:extLst>
          </p:cNvPr>
          <p:cNvPicPr>
            <a:picLocks noChangeAspect="1"/>
          </p:cNvPicPr>
          <p:nvPr/>
        </p:nvPicPr>
        <p:blipFill>
          <a:blip r:embed="rId3"/>
          <a:stretch>
            <a:fillRect/>
          </a:stretch>
        </p:blipFill>
        <p:spPr>
          <a:xfrm>
            <a:off x="419449" y="2269390"/>
            <a:ext cx="4236440" cy="3195281"/>
          </a:xfrm>
          <a:prstGeom prst="rect">
            <a:avLst/>
          </a:prstGeom>
        </p:spPr>
      </p:pic>
      <p:sp>
        <p:nvSpPr>
          <p:cNvPr id="6" name="Right Arrow 5">
            <a:extLst>
              <a:ext uri="{FF2B5EF4-FFF2-40B4-BE49-F238E27FC236}">
                <a16:creationId xmlns:a16="http://schemas.microsoft.com/office/drawing/2014/main" id="{F3DAA3EB-5DD9-186D-27D3-5D731962534F}"/>
              </a:ext>
            </a:extLst>
          </p:cNvPr>
          <p:cNvSpPr/>
          <p:nvPr/>
        </p:nvSpPr>
        <p:spPr>
          <a:xfrm>
            <a:off x="5672356" y="3716323"/>
            <a:ext cx="847288" cy="645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775254-11C4-75A1-3C38-C7612110463F}"/>
              </a:ext>
            </a:extLst>
          </p:cNvPr>
          <p:cNvPicPr>
            <a:picLocks noChangeAspect="1"/>
          </p:cNvPicPr>
          <p:nvPr/>
        </p:nvPicPr>
        <p:blipFill rotWithShape="1">
          <a:blip r:embed="rId4">
            <a:extLst>
              <a:ext uri="{28A0092B-C50C-407E-A947-70E740481C1C}">
                <a14:useLocalDpi xmlns:a14="http://schemas.microsoft.com/office/drawing/2010/main" val="0"/>
              </a:ext>
            </a:extLst>
          </a:blip>
          <a:srcRect t="5260" r="686" b="3853"/>
          <a:stretch/>
        </p:blipFill>
        <p:spPr>
          <a:xfrm>
            <a:off x="8138719" y="1812022"/>
            <a:ext cx="2422630" cy="4796726"/>
          </a:xfrm>
          <a:prstGeom prst="rect">
            <a:avLst/>
          </a:prstGeom>
        </p:spPr>
      </p:pic>
      <p:pic>
        <p:nvPicPr>
          <p:cNvPr id="4" name="Picture 3">
            <a:extLst>
              <a:ext uri="{FF2B5EF4-FFF2-40B4-BE49-F238E27FC236}">
                <a16:creationId xmlns:a16="http://schemas.microsoft.com/office/drawing/2014/main" id="{F183B8EA-DB07-50DC-087D-23453BB4E721}"/>
              </a:ext>
            </a:extLst>
          </p:cNvPr>
          <p:cNvPicPr>
            <a:picLocks noChangeAspect="1"/>
          </p:cNvPicPr>
          <p:nvPr/>
        </p:nvPicPr>
        <p:blipFill rotWithShape="1">
          <a:blip r:embed="rId5">
            <a:extLst>
              <a:ext uri="{28A0092B-C50C-407E-A947-70E740481C1C}">
                <a14:useLocalDpi xmlns:a14="http://schemas.microsoft.com/office/drawing/2010/main" val="0"/>
              </a:ext>
            </a:extLst>
          </a:blip>
          <a:srcRect t="5138" r="686" b="11315"/>
          <a:stretch/>
        </p:blipFill>
        <p:spPr>
          <a:xfrm>
            <a:off x="8138720" y="1770077"/>
            <a:ext cx="2714784" cy="4941116"/>
          </a:xfrm>
          <a:prstGeom prst="rect">
            <a:avLst/>
          </a:prstGeom>
        </p:spPr>
      </p:pic>
    </p:spTree>
    <p:extLst>
      <p:ext uri="{BB962C8B-B14F-4D97-AF65-F5344CB8AC3E}">
        <p14:creationId xmlns:p14="http://schemas.microsoft.com/office/powerpoint/2010/main" val="3294605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4B174-F77C-42A6-BF80-568CD943AFA6}"/>
              </a:ext>
            </a:extLst>
          </p:cNvPr>
          <p:cNvSpPr>
            <a:spLocks noGrp="1"/>
          </p:cNvSpPr>
          <p:nvPr>
            <p:ph type="title"/>
          </p:nvPr>
        </p:nvSpPr>
        <p:spPr>
          <a:xfrm>
            <a:off x="1141412" y="327514"/>
            <a:ext cx="9905998" cy="1478570"/>
          </a:xfrm>
        </p:spPr>
        <p:txBody>
          <a:bodyPr/>
          <a:lstStyle/>
          <a:p>
            <a:r>
              <a:rPr lang="en-US" dirty="0"/>
              <a:t>Why invest in music Recommendations?</a:t>
            </a:r>
          </a:p>
        </p:txBody>
      </p:sp>
      <p:pic>
        <p:nvPicPr>
          <p:cNvPr id="1026" name="Picture 2" descr="Applying the Amazon Flywheel to Your Business | Sellics">
            <a:extLst>
              <a:ext uri="{FF2B5EF4-FFF2-40B4-BE49-F238E27FC236}">
                <a16:creationId xmlns:a16="http://schemas.microsoft.com/office/drawing/2014/main" id="{B8EF6B6C-2153-4200-8E20-BFD8D3C35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839" y="2858261"/>
            <a:ext cx="4200423" cy="23430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3C425C-5DB3-4B48-8014-A8234F00FB34}"/>
              </a:ext>
            </a:extLst>
          </p:cNvPr>
          <p:cNvSpPr txBox="1"/>
          <p:nvPr/>
        </p:nvSpPr>
        <p:spPr>
          <a:xfrm>
            <a:off x="2419325" y="2304263"/>
            <a:ext cx="2333001" cy="369332"/>
          </a:xfrm>
          <a:prstGeom prst="rect">
            <a:avLst/>
          </a:prstGeom>
          <a:noFill/>
        </p:spPr>
        <p:txBody>
          <a:bodyPr wrap="square" rtlCol="0">
            <a:spAutoFit/>
          </a:bodyPr>
          <a:lstStyle/>
          <a:p>
            <a:r>
              <a:rPr lang="en-US" dirty="0"/>
              <a:t>Amazon Flywheel:</a:t>
            </a:r>
          </a:p>
        </p:txBody>
      </p:sp>
      <p:sp>
        <p:nvSpPr>
          <p:cNvPr id="5" name="Rectangle 4">
            <a:extLst>
              <a:ext uri="{FF2B5EF4-FFF2-40B4-BE49-F238E27FC236}">
                <a16:creationId xmlns:a16="http://schemas.microsoft.com/office/drawing/2014/main" id="{0BAF92E6-29C9-4316-B4E9-521848FB5FE4}"/>
              </a:ext>
            </a:extLst>
          </p:cNvPr>
          <p:cNvSpPr/>
          <p:nvPr/>
        </p:nvSpPr>
        <p:spPr>
          <a:xfrm>
            <a:off x="1278063" y="6253487"/>
            <a:ext cx="3165418" cy="276999"/>
          </a:xfrm>
          <a:prstGeom prst="rect">
            <a:avLst/>
          </a:prstGeom>
        </p:spPr>
        <p:txBody>
          <a:bodyPr wrap="none">
            <a:spAutoFit/>
          </a:bodyPr>
          <a:lstStyle/>
          <a:p>
            <a:r>
              <a:rPr lang="en-US" sz="1200" dirty="0"/>
              <a:t>https://www.youtube.com/watch?v=5jcDlGn-tZA</a:t>
            </a:r>
          </a:p>
        </p:txBody>
      </p:sp>
    </p:spTree>
    <p:extLst>
      <p:ext uri="{BB962C8B-B14F-4D97-AF65-F5344CB8AC3E}">
        <p14:creationId xmlns:p14="http://schemas.microsoft.com/office/powerpoint/2010/main" val="421158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1028D-04D9-4472-B4B7-D528F183C90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8385962F-6666-4DDB-91E7-35953761581F}"/>
              </a:ext>
            </a:extLst>
          </p:cNvPr>
          <p:cNvSpPr>
            <a:spLocks noGrp="1"/>
          </p:cNvSpPr>
          <p:nvPr>
            <p:ph idx="1"/>
          </p:nvPr>
        </p:nvSpPr>
        <p:spPr/>
        <p:txBody>
          <a:bodyPr/>
          <a:lstStyle/>
          <a:p>
            <a:pPr marL="0" indent="0">
              <a:buNone/>
            </a:pPr>
            <a:r>
              <a:rPr lang="en-US" dirty="0">
                <a:hlinkClick r:id="rId2"/>
              </a:rPr>
              <a:t>https://www.linkedin.com/in/jamesAWS /</a:t>
            </a:r>
            <a:endParaRPr lang="en-US" dirty="0"/>
          </a:p>
          <a:p>
            <a:pPr marL="0" indent="0">
              <a:buNone/>
            </a:pPr>
            <a:endParaRPr lang="en-US" dirty="0"/>
          </a:p>
        </p:txBody>
      </p:sp>
      <p:pic>
        <p:nvPicPr>
          <p:cNvPr id="4" name="Picture 3">
            <a:extLst>
              <a:ext uri="{FF2B5EF4-FFF2-40B4-BE49-F238E27FC236}">
                <a16:creationId xmlns:a16="http://schemas.microsoft.com/office/drawing/2014/main" id="{96D334B5-8203-4162-A56F-1456BDC788FC}"/>
              </a:ext>
            </a:extLst>
          </p:cNvPr>
          <p:cNvPicPr>
            <a:picLocks noChangeAspect="1"/>
          </p:cNvPicPr>
          <p:nvPr/>
        </p:nvPicPr>
        <p:blipFill>
          <a:blip r:embed="rId3"/>
          <a:stretch>
            <a:fillRect/>
          </a:stretch>
        </p:blipFill>
        <p:spPr>
          <a:xfrm>
            <a:off x="3211137" y="3532286"/>
            <a:ext cx="5766547" cy="2707196"/>
          </a:xfrm>
          <a:prstGeom prst="rect">
            <a:avLst/>
          </a:prstGeom>
        </p:spPr>
      </p:pic>
    </p:spTree>
    <p:extLst>
      <p:ext uri="{BB962C8B-B14F-4D97-AF65-F5344CB8AC3E}">
        <p14:creationId xmlns:p14="http://schemas.microsoft.com/office/powerpoint/2010/main" val="111497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C24B-5825-4044-BF78-008275643D58}"/>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89903D52-BAFF-4E4E-B8EE-96CA670A91F0}"/>
              </a:ext>
            </a:extLst>
          </p:cNvPr>
          <p:cNvSpPr>
            <a:spLocks noGrp="1"/>
          </p:cNvSpPr>
          <p:nvPr>
            <p:ph idx="1"/>
          </p:nvPr>
        </p:nvSpPr>
        <p:spPr/>
        <p:txBody>
          <a:bodyPr/>
          <a:lstStyle/>
          <a:p>
            <a:r>
              <a:rPr lang="en-US" dirty="0"/>
              <a:t>Everything that I’m presenting tonight are my own thoughts and in no way represent AWS or Amazon. </a:t>
            </a:r>
          </a:p>
          <a:p>
            <a:r>
              <a:rPr lang="en-US" dirty="0"/>
              <a:t>All the data on the slides are public and can be found in the resources I referenced and online. </a:t>
            </a:r>
          </a:p>
        </p:txBody>
      </p:sp>
    </p:spTree>
    <p:extLst>
      <p:ext uri="{BB962C8B-B14F-4D97-AF65-F5344CB8AC3E}">
        <p14:creationId xmlns:p14="http://schemas.microsoft.com/office/powerpoint/2010/main" val="2642195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37B5A00-F70B-2224-D5A8-D03FEC5B91BC}"/>
              </a:ext>
            </a:extLst>
          </p:cNvPr>
          <p:cNvSpPr>
            <a:spLocks noGrp="1"/>
          </p:cNvSpPr>
          <p:nvPr>
            <p:ph type="sldNum" sz="quarter" idx="12"/>
          </p:nvPr>
        </p:nvSpPr>
        <p:spPr/>
        <p:txBody>
          <a:bodyPr/>
          <a:lstStyle/>
          <a:p>
            <a:fld id="{39C9A928-124C-3348-B09D-57DCAD181F97}" type="slidenum">
              <a:rPr lang="en-US" smtClean="0"/>
              <a:t>3</a:t>
            </a:fld>
            <a:endParaRPr lang="en-US"/>
          </a:p>
        </p:txBody>
      </p:sp>
      <p:pic>
        <p:nvPicPr>
          <p:cNvPr id="1026" name="Picture 2">
            <a:extLst>
              <a:ext uri="{FF2B5EF4-FFF2-40B4-BE49-F238E27FC236}">
                <a16:creationId xmlns:a16="http://schemas.microsoft.com/office/drawing/2014/main" id="{43D5A045-E558-C073-C20C-9BBA79CAB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277" y="2088722"/>
            <a:ext cx="1212921" cy="17256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6BF1BA-F0FB-DAFC-F5DF-CDCADDDB3D23}"/>
              </a:ext>
            </a:extLst>
          </p:cNvPr>
          <p:cNvSpPr txBox="1"/>
          <p:nvPr/>
        </p:nvSpPr>
        <p:spPr>
          <a:xfrm>
            <a:off x="3811712" y="2489884"/>
            <a:ext cx="6965879" cy="923330"/>
          </a:xfrm>
          <a:prstGeom prst="rect">
            <a:avLst/>
          </a:prstGeom>
          <a:noFill/>
        </p:spPr>
        <p:txBody>
          <a:bodyPr wrap="square" rtlCol="0">
            <a:spAutoFit/>
          </a:bodyPr>
          <a:lstStyle/>
          <a:p>
            <a:r>
              <a:rPr lang="en-US" dirty="0">
                <a:solidFill>
                  <a:schemeClr val="bg1"/>
                </a:solidFill>
              </a:rPr>
              <a:t>“Everything Starts with a Story…”</a:t>
            </a:r>
          </a:p>
          <a:p>
            <a:endParaRPr lang="en-US" dirty="0">
              <a:solidFill>
                <a:schemeClr val="bg1"/>
              </a:solidFill>
            </a:endParaRPr>
          </a:p>
          <a:p>
            <a:r>
              <a:rPr lang="en-US" dirty="0">
                <a:solidFill>
                  <a:schemeClr val="bg1"/>
                </a:solidFill>
              </a:rPr>
              <a:t>Joseph Campbell (1904 – 1987), American professor of literature, Author</a:t>
            </a:r>
          </a:p>
        </p:txBody>
      </p:sp>
      <p:sp>
        <p:nvSpPr>
          <p:cNvPr id="8" name="TextBox 7">
            <a:extLst>
              <a:ext uri="{FF2B5EF4-FFF2-40B4-BE49-F238E27FC236}">
                <a16:creationId xmlns:a16="http://schemas.microsoft.com/office/drawing/2014/main" id="{00508744-30E6-6764-7083-3760D292D3D9}"/>
              </a:ext>
            </a:extLst>
          </p:cNvPr>
          <p:cNvSpPr txBox="1"/>
          <p:nvPr/>
        </p:nvSpPr>
        <p:spPr>
          <a:xfrm>
            <a:off x="3964112" y="2642284"/>
            <a:ext cx="6965879" cy="646331"/>
          </a:xfrm>
          <a:prstGeom prst="rect">
            <a:avLst/>
          </a:prstGeom>
          <a:noFill/>
        </p:spPr>
        <p:txBody>
          <a:bodyPr wrap="square" rtlCol="0">
            <a:spAutoFit/>
          </a:bodyPr>
          <a:lstStyle/>
          <a:p>
            <a:endParaRPr lang="en-US" dirty="0"/>
          </a:p>
          <a:p>
            <a:r>
              <a:rPr lang="en-US" dirty="0"/>
              <a:t>Joseph Campbell (1904 – 1987), American professor of literature, Author</a:t>
            </a:r>
          </a:p>
        </p:txBody>
      </p:sp>
      <p:sp>
        <p:nvSpPr>
          <p:cNvPr id="9" name="TextBox 8">
            <a:extLst>
              <a:ext uri="{FF2B5EF4-FFF2-40B4-BE49-F238E27FC236}">
                <a16:creationId xmlns:a16="http://schemas.microsoft.com/office/drawing/2014/main" id="{3D2E6780-6BF4-59D4-A417-8B0F87AAF902}"/>
              </a:ext>
            </a:extLst>
          </p:cNvPr>
          <p:cNvSpPr txBox="1"/>
          <p:nvPr/>
        </p:nvSpPr>
        <p:spPr>
          <a:xfrm>
            <a:off x="906010" y="1043026"/>
            <a:ext cx="7348757" cy="646331"/>
          </a:xfrm>
          <a:prstGeom prst="rect">
            <a:avLst/>
          </a:prstGeom>
          <a:noFill/>
        </p:spPr>
        <p:txBody>
          <a:bodyPr wrap="square" rtlCol="0">
            <a:spAutoFit/>
          </a:bodyPr>
          <a:lstStyle/>
          <a:p>
            <a:r>
              <a:rPr lang="en-US" dirty="0"/>
              <a:t>“Everything Starts with a Story…”</a:t>
            </a:r>
          </a:p>
          <a:p>
            <a:endParaRPr lang="en-US" dirty="0"/>
          </a:p>
        </p:txBody>
      </p:sp>
    </p:spTree>
    <p:extLst>
      <p:ext uri="{BB962C8B-B14F-4D97-AF65-F5344CB8AC3E}">
        <p14:creationId xmlns:p14="http://schemas.microsoft.com/office/powerpoint/2010/main" val="4122522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550F75-1722-41D3-A456-5DF8BF35B6C4}"/>
              </a:ext>
            </a:extLst>
          </p:cNvPr>
          <p:cNvSpPr txBox="1"/>
          <p:nvPr/>
        </p:nvSpPr>
        <p:spPr>
          <a:xfrm>
            <a:off x="1860551" y="6261692"/>
            <a:ext cx="9432758" cy="261610"/>
          </a:xfrm>
          <a:prstGeom prst="rect">
            <a:avLst/>
          </a:prstGeom>
          <a:noFill/>
        </p:spPr>
        <p:txBody>
          <a:bodyPr wrap="square" rtlCol="0">
            <a:spAutoFit/>
          </a:bodyPr>
          <a:lstStyle/>
          <a:p>
            <a:r>
              <a:rPr lang="en-US" sz="1100" dirty="0"/>
              <a:t>Source: </a:t>
            </a:r>
            <a:r>
              <a:rPr lang="en-US" sz="1100" dirty="0">
                <a:hlinkClick r:id="rId3"/>
              </a:rPr>
              <a:t>http://ec1307560.blogspot.com/2018/10/2-historical-development-of-big-data.html</a:t>
            </a:r>
            <a:r>
              <a:rPr lang="en-US" sz="1100" dirty="0"/>
              <a:t>; </a:t>
            </a:r>
            <a:r>
              <a:rPr lang="en-US" sz="1100" dirty="0">
                <a:hlinkClick r:id="rId4"/>
              </a:rPr>
              <a:t>https://slideplayer.com/slide/12284579/</a:t>
            </a:r>
            <a:r>
              <a:rPr lang="en-US" sz="1100" dirty="0"/>
              <a:t> </a:t>
            </a:r>
          </a:p>
        </p:txBody>
      </p:sp>
      <p:pic>
        <p:nvPicPr>
          <p:cNvPr id="19" name="Picture 18">
            <a:extLst>
              <a:ext uri="{FF2B5EF4-FFF2-40B4-BE49-F238E27FC236}">
                <a16:creationId xmlns:a16="http://schemas.microsoft.com/office/drawing/2014/main" id="{FC69356C-8E15-4897-9D0F-6DE10BA774BE}"/>
              </a:ext>
            </a:extLst>
          </p:cNvPr>
          <p:cNvPicPr>
            <a:picLocks noChangeAspect="1"/>
          </p:cNvPicPr>
          <p:nvPr/>
        </p:nvPicPr>
        <p:blipFill rotWithShape="1">
          <a:blip r:embed="rId5"/>
          <a:srcRect l="8077" t="22565" r="6331" b="13366"/>
          <a:stretch/>
        </p:blipFill>
        <p:spPr>
          <a:xfrm>
            <a:off x="570649" y="699249"/>
            <a:ext cx="11050702" cy="4652927"/>
          </a:xfrm>
          <a:prstGeom prst="rect">
            <a:avLst/>
          </a:prstGeom>
        </p:spPr>
      </p:pic>
    </p:spTree>
    <p:extLst>
      <p:ext uri="{BB962C8B-B14F-4D97-AF65-F5344CB8AC3E}">
        <p14:creationId xmlns:p14="http://schemas.microsoft.com/office/powerpoint/2010/main" val="254085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8909-97B4-40B7-B9DA-E283B5C907D8}"/>
              </a:ext>
            </a:extLst>
          </p:cNvPr>
          <p:cNvSpPr>
            <a:spLocks noGrp="1"/>
          </p:cNvSpPr>
          <p:nvPr>
            <p:ph type="title"/>
          </p:nvPr>
        </p:nvSpPr>
        <p:spPr>
          <a:xfrm>
            <a:off x="706773" y="369613"/>
            <a:ext cx="9905998" cy="1478570"/>
          </a:xfrm>
        </p:spPr>
        <p:txBody>
          <a:bodyPr/>
          <a:lstStyle/>
          <a:p>
            <a:r>
              <a:rPr lang="en-US" dirty="0"/>
              <a:t>What </a:t>
            </a:r>
            <a:r>
              <a:rPr lang="en-US" i="1" dirty="0"/>
              <a:t>exactly</a:t>
            </a:r>
            <a:r>
              <a:rPr lang="en-US" dirty="0"/>
              <a:t> is big data?</a:t>
            </a:r>
          </a:p>
        </p:txBody>
      </p:sp>
      <p:sp>
        <p:nvSpPr>
          <p:cNvPr id="4" name="TextBox 3">
            <a:extLst>
              <a:ext uri="{FF2B5EF4-FFF2-40B4-BE49-F238E27FC236}">
                <a16:creationId xmlns:a16="http://schemas.microsoft.com/office/drawing/2014/main" id="{25A2F744-A0B2-4A76-902C-1BB31E57E7DD}"/>
              </a:ext>
            </a:extLst>
          </p:cNvPr>
          <p:cNvSpPr txBox="1"/>
          <p:nvPr/>
        </p:nvSpPr>
        <p:spPr>
          <a:xfrm>
            <a:off x="1427147" y="6239482"/>
            <a:ext cx="9708022" cy="230832"/>
          </a:xfrm>
          <a:prstGeom prst="rect">
            <a:avLst/>
          </a:prstGeom>
          <a:noFill/>
        </p:spPr>
        <p:txBody>
          <a:bodyPr wrap="square" rtlCol="0">
            <a:spAutoFit/>
          </a:bodyPr>
          <a:lstStyle/>
          <a:p>
            <a:r>
              <a:rPr lang="en-US" sz="900" dirty="0"/>
              <a:t>Source: https://www.oracle.com/big-data/what-is-big-data/#:~:text=The%20definition%20of%20big%20data,especially%20from%20new%20data%20sources.</a:t>
            </a:r>
          </a:p>
        </p:txBody>
      </p:sp>
      <p:pic>
        <p:nvPicPr>
          <p:cNvPr id="5" name="Picture 4">
            <a:extLst>
              <a:ext uri="{FF2B5EF4-FFF2-40B4-BE49-F238E27FC236}">
                <a16:creationId xmlns:a16="http://schemas.microsoft.com/office/drawing/2014/main" id="{3DD1D8C6-E7E3-41F6-96FE-3DE0A4EFADF9}"/>
              </a:ext>
            </a:extLst>
          </p:cNvPr>
          <p:cNvPicPr>
            <a:picLocks noChangeAspect="1"/>
          </p:cNvPicPr>
          <p:nvPr/>
        </p:nvPicPr>
        <p:blipFill>
          <a:blip r:embed="rId3"/>
          <a:stretch>
            <a:fillRect/>
          </a:stretch>
        </p:blipFill>
        <p:spPr>
          <a:xfrm>
            <a:off x="3913170" y="1848183"/>
            <a:ext cx="3758165" cy="4013574"/>
          </a:xfrm>
          <a:prstGeom prst="rect">
            <a:avLst/>
          </a:prstGeom>
        </p:spPr>
      </p:pic>
    </p:spTree>
    <p:extLst>
      <p:ext uri="{BB962C8B-B14F-4D97-AF65-F5344CB8AC3E}">
        <p14:creationId xmlns:p14="http://schemas.microsoft.com/office/powerpoint/2010/main" val="1039121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B33D-7AE1-4A37-AEB1-78A96F398AA0}"/>
              </a:ext>
            </a:extLst>
          </p:cNvPr>
          <p:cNvSpPr>
            <a:spLocks noGrp="1"/>
          </p:cNvSpPr>
          <p:nvPr>
            <p:ph type="title"/>
          </p:nvPr>
        </p:nvSpPr>
        <p:spPr/>
        <p:txBody>
          <a:bodyPr/>
          <a:lstStyle/>
          <a:p>
            <a:r>
              <a:rPr lang="en-US" dirty="0"/>
              <a:t>How Businesses Use the Data?</a:t>
            </a:r>
          </a:p>
        </p:txBody>
      </p:sp>
      <p:pic>
        <p:nvPicPr>
          <p:cNvPr id="4" name="Content Placeholder 3">
            <a:extLst>
              <a:ext uri="{FF2B5EF4-FFF2-40B4-BE49-F238E27FC236}">
                <a16:creationId xmlns:a16="http://schemas.microsoft.com/office/drawing/2014/main" id="{4E79154D-DEB0-4802-A3E2-1DCF40E2BB24}"/>
              </a:ext>
            </a:extLst>
          </p:cNvPr>
          <p:cNvPicPr>
            <a:picLocks noGrp="1" noChangeAspect="1"/>
          </p:cNvPicPr>
          <p:nvPr>
            <p:ph idx="1"/>
          </p:nvPr>
        </p:nvPicPr>
        <p:blipFill>
          <a:blip r:embed="rId3"/>
          <a:stretch>
            <a:fillRect/>
          </a:stretch>
        </p:blipFill>
        <p:spPr>
          <a:xfrm>
            <a:off x="2314511" y="2286000"/>
            <a:ext cx="7139116" cy="4022725"/>
          </a:xfrm>
          <a:prstGeom prst="rect">
            <a:avLst/>
          </a:prstGeom>
        </p:spPr>
      </p:pic>
    </p:spTree>
    <p:extLst>
      <p:ext uri="{BB962C8B-B14F-4D97-AF65-F5344CB8AC3E}">
        <p14:creationId xmlns:p14="http://schemas.microsoft.com/office/powerpoint/2010/main" val="3048673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F8CEA2E-57BA-4280-B9C9-0856356CC599}"/>
              </a:ext>
            </a:extLst>
          </p:cNvPr>
          <p:cNvSpPr>
            <a:spLocks noGrp="1"/>
          </p:cNvSpPr>
          <p:nvPr>
            <p:ph type="title"/>
          </p:nvPr>
        </p:nvSpPr>
        <p:spPr/>
        <p:txBody>
          <a:bodyPr>
            <a:normAutofit/>
          </a:bodyPr>
          <a:lstStyle/>
          <a:p>
            <a:r>
              <a:rPr lang="en-US" dirty="0"/>
              <a:t>How Spotify uses Data to Power a Product…</a:t>
            </a:r>
          </a:p>
        </p:txBody>
      </p:sp>
      <p:sp>
        <p:nvSpPr>
          <p:cNvPr id="5" name="TextBox 4">
            <a:extLst>
              <a:ext uri="{FF2B5EF4-FFF2-40B4-BE49-F238E27FC236}">
                <a16:creationId xmlns:a16="http://schemas.microsoft.com/office/drawing/2014/main" id="{0AD3DAAD-9BA5-894F-E6D3-048972E2283B}"/>
              </a:ext>
            </a:extLst>
          </p:cNvPr>
          <p:cNvSpPr txBox="1"/>
          <p:nvPr/>
        </p:nvSpPr>
        <p:spPr>
          <a:xfrm>
            <a:off x="692092" y="2303949"/>
            <a:ext cx="2143377" cy="307777"/>
          </a:xfrm>
          <a:prstGeom prst="rect">
            <a:avLst/>
          </a:prstGeom>
          <a:noFill/>
        </p:spPr>
        <p:txBody>
          <a:bodyPr wrap="square" rtlCol="0">
            <a:spAutoFit/>
          </a:bodyPr>
          <a:lstStyle/>
          <a:p>
            <a:r>
              <a:rPr lang="en-US" sz="1400" dirty="0"/>
              <a:t>Users create playlists</a:t>
            </a:r>
          </a:p>
        </p:txBody>
      </p:sp>
      <p:sp>
        <p:nvSpPr>
          <p:cNvPr id="6" name="TextBox 5">
            <a:extLst>
              <a:ext uri="{FF2B5EF4-FFF2-40B4-BE49-F238E27FC236}">
                <a16:creationId xmlns:a16="http://schemas.microsoft.com/office/drawing/2014/main" id="{0C1BA0E6-7ACA-8FC4-C583-EC739F7A07F5}"/>
              </a:ext>
            </a:extLst>
          </p:cNvPr>
          <p:cNvSpPr txBox="1"/>
          <p:nvPr/>
        </p:nvSpPr>
        <p:spPr>
          <a:xfrm>
            <a:off x="3214383" y="2326745"/>
            <a:ext cx="2204903" cy="307777"/>
          </a:xfrm>
          <a:prstGeom prst="rect">
            <a:avLst/>
          </a:prstGeom>
          <a:noFill/>
        </p:spPr>
        <p:txBody>
          <a:bodyPr wrap="square" rtlCol="0">
            <a:spAutoFit/>
          </a:bodyPr>
          <a:lstStyle/>
          <a:p>
            <a:r>
              <a:rPr lang="en-US" sz="1400" dirty="0"/>
              <a:t>You listen to and save songs</a:t>
            </a:r>
          </a:p>
        </p:txBody>
      </p:sp>
      <p:sp>
        <p:nvSpPr>
          <p:cNvPr id="7" name="Oval 6">
            <a:extLst>
              <a:ext uri="{FF2B5EF4-FFF2-40B4-BE49-F238E27FC236}">
                <a16:creationId xmlns:a16="http://schemas.microsoft.com/office/drawing/2014/main" id="{279903AD-6FA7-C705-48AE-FDAE6EEE9438}"/>
              </a:ext>
            </a:extLst>
          </p:cNvPr>
          <p:cNvSpPr/>
          <p:nvPr/>
        </p:nvSpPr>
        <p:spPr>
          <a:xfrm>
            <a:off x="3206723" y="3152647"/>
            <a:ext cx="1668012" cy="15900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Spotify develops your “taste profile”</a:t>
            </a:r>
          </a:p>
        </p:txBody>
      </p:sp>
      <p:sp>
        <p:nvSpPr>
          <p:cNvPr id="9" name="Oval 8">
            <a:extLst>
              <a:ext uri="{FF2B5EF4-FFF2-40B4-BE49-F238E27FC236}">
                <a16:creationId xmlns:a16="http://schemas.microsoft.com/office/drawing/2014/main" id="{98E80B41-8AB3-5E1F-5E07-FDA02F823AAE}"/>
              </a:ext>
            </a:extLst>
          </p:cNvPr>
          <p:cNvSpPr/>
          <p:nvPr/>
        </p:nvSpPr>
        <p:spPr>
          <a:xfrm>
            <a:off x="1320598" y="4340925"/>
            <a:ext cx="2337734" cy="23345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Spotify Algorithm finds songs that fit your profile but that you have not listen to…</a:t>
            </a:r>
          </a:p>
        </p:txBody>
      </p:sp>
      <p:sp>
        <p:nvSpPr>
          <p:cNvPr id="12" name="Rectangle 11">
            <a:extLst>
              <a:ext uri="{FF2B5EF4-FFF2-40B4-BE49-F238E27FC236}">
                <a16:creationId xmlns:a16="http://schemas.microsoft.com/office/drawing/2014/main" id="{B4B21BF4-A015-050E-42E6-3140AD3A7C81}"/>
              </a:ext>
            </a:extLst>
          </p:cNvPr>
          <p:cNvSpPr/>
          <p:nvPr/>
        </p:nvSpPr>
        <p:spPr>
          <a:xfrm>
            <a:off x="692092" y="3136894"/>
            <a:ext cx="1627464" cy="738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Identifies similar songs that appear in user created playlists</a:t>
            </a:r>
          </a:p>
        </p:txBody>
      </p:sp>
      <p:cxnSp>
        <p:nvCxnSpPr>
          <p:cNvPr id="14" name="Straight Arrow Connector 13">
            <a:extLst>
              <a:ext uri="{FF2B5EF4-FFF2-40B4-BE49-F238E27FC236}">
                <a16:creationId xmlns:a16="http://schemas.microsoft.com/office/drawing/2014/main" id="{59E18A09-B390-B24D-F9CD-85691EC02A3B}"/>
              </a:ext>
            </a:extLst>
          </p:cNvPr>
          <p:cNvCxnSpPr>
            <a:cxnSpLocks/>
          </p:cNvCxnSpPr>
          <p:nvPr/>
        </p:nvCxnSpPr>
        <p:spPr>
          <a:xfrm>
            <a:off x="1408682" y="2731289"/>
            <a:ext cx="0" cy="37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BDB200-B96B-192E-F397-377CCB30EBC7}"/>
              </a:ext>
            </a:extLst>
          </p:cNvPr>
          <p:cNvCxnSpPr>
            <a:cxnSpLocks/>
          </p:cNvCxnSpPr>
          <p:nvPr/>
        </p:nvCxnSpPr>
        <p:spPr>
          <a:xfrm>
            <a:off x="4040729" y="2731289"/>
            <a:ext cx="0" cy="37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02B16DC2-E3DD-99A4-39DA-CB846FAC770F}"/>
              </a:ext>
            </a:extLst>
          </p:cNvPr>
          <p:cNvCxnSpPr>
            <a:cxnSpLocks/>
            <a:stCxn id="7" idx="4"/>
            <a:endCxn id="9" idx="6"/>
          </p:cNvCxnSpPr>
          <p:nvPr/>
        </p:nvCxnSpPr>
        <p:spPr>
          <a:xfrm rot="5400000">
            <a:off x="3466806" y="4934267"/>
            <a:ext cx="765451" cy="3823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787A5600-4813-5578-BE55-815F77F87C39}"/>
              </a:ext>
            </a:extLst>
          </p:cNvPr>
          <p:cNvCxnSpPr>
            <a:cxnSpLocks/>
            <a:endCxn id="9" idx="2"/>
          </p:cNvCxnSpPr>
          <p:nvPr/>
        </p:nvCxnSpPr>
        <p:spPr>
          <a:xfrm rot="16200000" flipH="1">
            <a:off x="267410" y="4455003"/>
            <a:ext cx="1633066" cy="4733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404D354-CAC8-D84C-A71C-8C901D7AECAD}"/>
              </a:ext>
            </a:extLst>
          </p:cNvPr>
          <p:cNvCxnSpPr>
            <a:cxnSpLocks/>
            <a:stCxn id="9" idx="5"/>
          </p:cNvCxnSpPr>
          <p:nvPr/>
        </p:nvCxnSpPr>
        <p:spPr>
          <a:xfrm>
            <a:off x="3315979" y="6333572"/>
            <a:ext cx="336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8674BE6-F9FA-D2EE-31FD-719077042CE8}"/>
              </a:ext>
            </a:extLst>
          </p:cNvPr>
          <p:cNvPicPr>
            <a:picLocks noChangeAspect="1"/>
          </p:cNvPicPr>
          <p:nvPr/>
        </p:nvPicPr>
        <p:blipFill>
          <a:blip r:embed="rId3"/>
          <a:stretch>
            <a:fillRect/>
          </a:stretch>
        </p:blipFill>
        <p:spPr>
          <a:xfrm>
            <a:off x="6973391" y="3730946"/>
            <a:ext cx="3770809" cy="2944510"/>
          </a:xfrm>
          <a:prstGeom prst="rect">
            <a:avLst/>
          </a:prstGeom>
        </p:spPr>
      </p:pic>
      <p:cxnSp>
        <p:nvCxnSpPr>
          <p:cNvPr id="28" name="Curved Connector 27">
            <a:extLst>
              <a:ext uri="{FF2B5EF4-FFF2-40B4-BE49-F238E27FC236}">
                <a16:creationId xmlns:a16="http://schemas.microsoft.com/office/drawing/2014/main" id="{48DBE655-FC8D-C6CE-0E1B-62AAD658977E}"/>
              </a:ext>
            </a:extLst>
          </p:cNvPr>
          <p:cNvCxnSpPr>
            <a:cxnSpLocks/>
            <a:endCxn id="12" idx="0"/>
          </p:cNvCxnSpPr>
          <p:nvPr/>
        </p:nvCxnSpPr>
        <p:spPr>
          <a:xfrm rot="10800000" flipV="1">
            <a:off x="1505824" y="2731286"/>
            <a:ext cx="2304908" cy="40560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8F089CA-F129-0342-EB91-486F41821B58}"/>
              </a:ext>
            </a:extLst>
          </p:cNvPr>
          <p:cNvSpPr txBox="1"/>
          <p:nvPr/>
        </p:nvSpPr>
        <p:spPr>
          <a:xfrm>
            <a:off x="158356" y="6544651"/>
            <a:ext cx="9432758" cy="261610"/>
          </a:xfrm>
          <a:prstGeom prst="rect">
            <a:avLst/>
          </a:prstGeom>
          <a:noFill/>
        </p:spPr>
        <p:txBody>
          <a:bodyPr wrap="square" rtlCol="0">
            <a:spAutoFit/>
          </a:bodyPr>
          <a:lstStyle/>
          <a:p>
            <a:r>
              <a:rPr lang="en-US" sz="1100" dirty="0"/>
              <a:t>Source: Swipe to Unlock</a:t>
            </a:r>
          </a:p>
        </p:txBody>
      </p:sp>
    </p:spTree>
    <p:extLst>
      <p:ext uri="{BB962C8B-B14F-4D97-AF65-F5344CB8AC3E}">
        <p14:creationId xmlns:p14="http://schemas.microsoft.com/office/powerpoint/2010/main" val="273517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C78-4CF2-4E50-AC7E-0FE1B8EAAAE6}"/>
              </a:ext>
            </a:extLst>
          </p:cNvPr>
          <p:cNvSpPr>
            <a:spLocks noGrp="1"/>
          </p:cNvSpPr>
          <p:nvPr>
            <p:ph type="title"/>
          </p:nvPr>
        </p:nvSpPr>
        <p:spPr/>
        <p:txBody>
          <a:bodyPr/>
          <a:lstStyle/>
          <a:p>
            <a:r>
              <a:rPr lang="en-US" dirty="0"/>
              <a:t>Spotify 2022 Wrapped…</a:t>
            </a:r>
          </a:p>
        </p:txBody>
      </p:sp>
      <p:pic>
        <p:nvPicPr>
          <p:cNvPr id="5" name="Picture 4">
            <a:extLst>
              <a:ext uri="{FF2B5EF4-FFF2-40B4-BE49-F238E27FC236}">
                <a16:creationId xmlns:a16="http://schemas.microsoft.com/office/drawing/2014/main" id="{BB9EB6A0-70E8-49F3-7625-4739B6D23965}"/>
              </a:ext>
            </a:extLst>
          </p:cNvPr>
          <p:cNvPicPr>
            <a:picLocks noChangeAspect="1"/>
          </p:cNvPicPr>
          <p:nvPr/>
        </p:nvPicPr>
        <p:blipFill>
          <a:blip r:embed="rId3"/>
          <a:stretch>
            <a:fillRect/>
          </a:stretch>
        </p:blipFill>
        <p:spPr>
          <a:xfrm>
            <a:off x="419449" y="2269390"/>
            <a:ext cx="4236440" cy="3195281"/>
          </a:xfrm>
          <a:prstGeom prst="rect">
            <a:avLst/>
          </a:prstGeom>
        </p:spPr>
      </p:pic>
    </p:spTree>
    <p:extLst>
      <p:ext uri="{BB962C8B-B14F-4D97-AF65-F5344CB8AC3E}">
        <p14:creationId xmlns:p14="http://schemas.microsoft.com/office/powerpoint/2010/main" val="3201368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9C78-4CF2-4E50-AC7E-0FE1B8EAAAE6}"/>
              </a:ext>
            </a:extLst>
          </p:cNvPr>
          <p:cNvSpPr>
            <a:spLocks noGrp="1"/>
          </p:cNvSpPr>
          <p:nvPr>
            <p:ph type="title"/>
          </p:nvPr>
        </p:nvSpPr>
        <p:spPr/>
        <p:txBody>
          <a:bodyPr/>
          <a:lstStyle/>
          <a:p>
            <a:r>
              <a:rPr lang="en-US" dirty="0"/>
              <a:t>Spotify and Big Data to Differentiate</a:t>
            </a:r>
          </a:p>
        </p:txBody>
      </p:sp>
      <p:pic>
        <p:nvPicPr>
          <p:cNvPr id="5" name="Picture 4">
            <a:extLst>
              <a:ext uri="{FF2B5EF4-FFF2-40B4-BE49-F238E27FC236}">
                <a16:creationId xmlns:a16="http://schemas.microsoft.com/office/drawing/2014/main" id="{BB9EB6A0-70E8-49F3-7625-4739B6D23965}"/>
              </a:ext>
            </a:extLst>
          </p:cNvPr>
          <p:cNvPicPr>
            <a:picLocks noChangeAspect="1"/>
          </p:cNvPicPr>
          <p:nvPr/>
        </p:nvPicPr>
        <p:blipFill>
          <a:blip r:embed="rId3"/>
          <a:stretch>
            <a:fillRect/>
          </a:stretch>
        </p:blipFill>
        <p:spPr>
          <a:xfrm>
            <a:off x="419449" y="2269390"/>
            <a:ext cx="4236440" cy="3195281"/>
          </a:xfrm>
          <a:prstGeom prst="rect">
            <a:avLst/>
          </a:prstGeom>
        </p:spPr>
      </p:pic>
      <p:pic>
        <p:nvPicPr>
          <p:cNvPr id="4" name="Picture 3">
            <a:extLst>
              <a:ext uri="{FF2B5EF4-FFF2-40B4-BE49-F238E27FC236}">
                <a16:creationId xmlns:a16="http://schemas.microsoft.com/office/drawing/2014/main" id="{2409B1E7-7DFA-8CAB-12EC-2E0A40A97661}"/>
              </a:ext>
            </a:extLst>
          </p:cNvPr>
          <p:cNvPicPr>
            <a:picLocks noChangeAspect="1"/>
          </p:cNvPicPr>
          <p:nvPr/>
        </p:nvPicPr>
        <p:blipFill rotWithShape="1">
          <a:blip r:embed="rId4">
            <a:extLst>
              <a:ext uri="{28A0092B-C50C-407E-A947-70E740481C1C}">
                <a14:useLocalDpi xmlns:a14="http://schemas.microsoft.com/office/drawing/2010/main" val="0"/>
              </a:ext>
            </a:extLst>
          </a:blip>
          <a:srcRect t="4589" r="-1612" b="3236"/>
          <a:stretch/>
        </p:blipFill>
        <p:spPr>
          <a:xfrm>
            <a:off x="8317538" y="1828800"/>
            <a:ext cx="2252592" cy="4420998"/>
          </a:xfrm>
          <a:prstGeom prst="rect">
            <a:avLst/>
          </a:prstGeom>
        </p:spPr>
      </p:pic>
      <p:sp>
        <p:nvSpPr>
          <p:cNvPr id="6" name="Right Arrow 5">
            <a:extLst>
              <a:ext uri="{FF2B5EF4-FFF2-40B4-BE49-F238E27FC236}">
                <a16:creationId xmlns:a16="http://schemas.microsoft.com/office/drawing/2014/main" id="{F3DAA3EB-5DD9-186D-27D3-5D731962534F}"/>
              </a:ext>
            </a:extLst>
          </p:cNvPr>
          <p:cNvSpPr/>
          <p:nvPr/>
        </p:nvSpPr>
        <p:spPr>
          <a:xfrm>
            <a:off x="5672356" y="3716323"/>
            <a:ext cx="847288" cy="645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2925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{780FD4A9-3241-DB41-9EFD-3C337D844971}tf10001061</Template>
  <TotalTime>4079</TotalTime>
  <Words>1107</Words>
  <Application>Microsoft Macintosh PowerPoint</Application>
  <PresentationFormat>Widescreen</PresentationFormat>
  <Paragraphs>102</Paragraphs>
  <Slides>18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Tw Cen MT</vt:lpstr>
      <vt:lpstr>Tw Cen MT Condensed</vt:lpstr>
      <vt:lpstr>Wingdings 3</vt:lpstr>
      <vt:lpstr>Integral</vt:lpstr>
      <vt:lpstr>The Intersection of Business and Big Data</vt:lpstr>
      <vt:lpstr>Disclaimer</vt:lpstr>
      <vt:lpstr>PowerPoint Presentation</vt:lpstr>
      <vt:lpstr>PowerPoint Presentation</vt:lpstr>
      <vt:lpstr>What exactly is big data?</vt:lpstr>
      <vt:lpstr>How Businesses Use the Data?</vt:lpstr>
      <vt:lpstr>How Spotify uses Data to Power a Product…</vt:lpstr>
      <vt:lpstr>Spotify 2022 Wrapped…</vt:lpstr>
      <vt:lpstr>Spotify and Big Data to Differentiate</vt:lpstr>
      <vt:lpstr>Spotify and Big Data to Differentiate</vt:lpstr>
      <vt:lpstr>Spotify and Big Data to Differentiate</vt:lpstr>
      <vt:lpstr>Spotify and Big Data to Differentiate</vt:lpstr>
      <vt:lpstr>Spotify and Big Data to Differentiate</vt:lpstr>
      <vt:lpstr>Spotify and Big Data to Differentiate</vt:lpstr>
      <vt:lpstr>Spotify and Big Data to Differentiate</vt:lpstr>
      <vt:lpstr>Spotify and Big Data to Differentiate</vt:lpstr>
      <vt:lpstr>Why invest in music Recommendations?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Intersection of Business Big Data and AI/ML</dc:title>
  <dc:creator>Liu, James</dc:creator>
  <cp:lastModifiedBy>Microsoft Office User</cp:lastModifiedBy>
  <cp:revision>36</cp:revision>
  <dcterms:created xsi:type="dcterms:W3CDTF">2022-04-30T18:57:40Z</dcterms:created>
  <dcterms:modified xsi:type="dcterms:W3CDTF">2022-12-11T21:21:10Z</dcterms:modified>
</cp:coreProperties>
</file>